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58"/>
  </p:notesMasterIdLst>
  <p:sldIdLst>
    <p:sldId id="257" r:id="rId2"/>
    <p:sldId id="282" r:id="rId3"/>
    <p:sldId id="268" r:id="rId4"/>
    <p:sldId id="339" r:id="rId5"/>
    <p:sldId id="287" r:id="rId6"/>
    <p:sldId id="269" r:id="rId7"/>
    <p:sldId id="288" r:id="rId8"/>
    <p:sldId id="290" r:id="rId9"/>
    <p:sldId id="292" r:id="rId10"/>
    <p:sldId id="291" r:id="rId11"/>
    <p:sldId id="294" r:id="rId12"/>
    <p:sldId id="295" r:id="rId13"/>
    <p:sldId id="296" r:id="rId14"/>
    <p:sldId id="299" r:id="rId15"/>
    <p:sldId id="300" r:id="rId16"/>
    <p:sldId id="301" r:id="rId17"/>
    <p:sldId id="302" r:id="rId18"/>
    <p:sldId id="303" r:id="rId19"/>
    <p:sldId id="293" r:id="rId20"/>
    <p:sldId id="304" r:id="rId21"/>
    <p:sldId id="305" r:id="rId22"/>
    <p:sldId id="340" r:id="rId23"/>
    <p:sldId id="306" r:id="rId24"/>
    <p:sldId id="273" r:id="rId25"/>
    <p:sldId id="307" r:id="rId26"/>
    <p:sldId id="308" r:id="rId27"/>
    <p:sldId id="309" r:id="rId28"/>
    <p:sldId id="310" r:id="rId29"/>
    <p:sldId id="311" r:id="rId30"/>
    <p:sldId id="313" r:id="rId31"/>
    <p:sldId id="315" r:id="rId32"/>
    <p:sldId id="314" r:id="rId33"/>
    <p:sldId id="318" r:id="rId34"/>
    <p:sldId id="316" r:id="rId35"/>
    <p:sldId id="317" r:id="rId36"/>
    <p:sldId id="319" r:id="rId37"/>
    <p:sldId id="321" r:id="rId38"/>
    <p:sldId id="320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4" r:id="rId51"/>
    <p:sldId id="335" r:id="rId52"/>
    <p:sldId id="336" r:id="rId53"/>
    <p:sldId id="337" r:id="rId54"/>
    <p:sldId id="333" r:id="rId55"/>
    <p:sldId id="338" r:id="rId56"/>
    <p:sldId id="279" r:id="rId5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8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724859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33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저작권" preserve="1">
  <p:cSld name="1_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99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창의 설계</a:t>
            </a:r>
            <a:endParaRPr sz="1800" b="1" i="0" u="none" strike="noStrike" cap="none">
              <a:solidFill>
                <a:srgbClr val="99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09600" y="1700213"/>
            <a:ext cx="799147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박현석, 김연정, 김연우, 지현진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r>
              <a:rPr lang="ko-KR" sz="1400" b="0" i="0" u="none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8000" marR="0" lvl="0" indent="-108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자료를 무단으로 전제하거나 배포할 경우 저작권법 136조에 의거하여 벌금에 처할 수 있고 </a:t>
            </a:r>
            <a:b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400" b="0" i="0" u="sng" strike="noStrike" cap="non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병과(倂科)할 수도 있습니다.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 cap="flat" cmpd="sng">
            <a:solidFill>
              <a:srgbClr val="EE77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B9779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2280" y="5993974"/>
            <a:ext cx="1440283" cy="25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40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69827" y="3573016"/>
            <a:ext cx="2053333" cy="1366653"/>
            <a:chOff x="369827" y="5314828"/>
            <a:chExt cx="1862833" cy="123986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r="37757" b="31491"/>
            <a:stretch/>
          </p:blipFill>
          <p:spPr>
            <a:xfrm>
              <a:off x="369827" y="5314828"/>
              <a:ext cx="1862833" cy="48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/>
            </a:blip>
            <a:srcRect l="64279" b="36883"/>
            <a:stretch/>
          </p:blipFill>
          <p:spPr>
            <a:xfrm>
              <a:off x="388619" y="5787268"/>
              <a:ext cx="1069027" cy="4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 t="68509" r="44122"/>
            <a:stretch/>
          </p:blipFill>
          <p:spPr>
            <a:xfrm>
              <a:off x="369827" y="6332220"/>
              <a:ext cx="1672333" cy="22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 소개</a:t>
            </a:r>
            <a:endParaRPr sz="4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6164" y="5694347"/>
            <a:ext cx="24366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 dirty="0" err="1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</a:t>
            </a:r>
            <a:r>
              <a:rPr lang="ko-KR" sz="2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-KR" sz="4800" b="1" i="0" u="none" strike="noStrike" cap="none" dirty="0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4800" b="1" i="0" u="none" strike="noStrike" cap="none" dirty="0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1" y="296038"/>
            <a:ext cx="8371494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446514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8405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69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3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chemeClr val="accent5">
              <a:lumMod val="60000"/>
              <a:lumOff val="40000"/>
              <a:alpha val="29803"/>
            </a:scheme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25470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320" y="6430523"/>
            <a:ext cx="1417043" cy="248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3855472" y="2454920"/>
            <a:ext cx="2736303" cy="132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i="0" u="none" strike="noStrike" cap="none">
                <a:solidFill>
                  <a:srgbClr val="EE77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8000" b="1" i="0" u="none" strike="noStrike" cap="none">
              <a:solidFill>
                <a:srgbClr val="EE77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1723"/>
            <a:ext cx="1979712" cy="68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7" r:id="rId3"/>
    <p:sldLayoutId id="2147483659" r:id="rId4"/>
    <p:sldLayoutId id="2147483660" r:id="rId5"/>
    <p:sldLayoutId id="214748365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oftware4everyone/1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afe.naver.com/software4everyone/2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afe.naver.com/software4everyone/2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4098" name="Picture 2" descr="C:\Users\user\Dropbox\소프트웨어 창의 설계(교안)\fig(1~15장)\표9-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50" y="1268046"/>
            <a:ext cx="7106382" cy="43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8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5123" name="Picture 3" descr="C:\Users\user\Dropbox\소프트웨어 창의 설계(교안)\fig(1~15장)\fig_학습활동 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" y="1233366"/>
            <a:ext cx="7267575" cy="19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8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11234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 err="1"/>
              <a:t>비주얼</a:t>
            </a:r>
            <a:r>
              <a:rPr lang="ko-KR" altLang="en-US" dirty="0"/>
              <a:t> 패러다임 상단 메뉴에서 </a:t>
            </a:r>
            <a:r>
              <a:rPr lang="en-US" altLang="ko-KR" dirty="0"/>
              <a:t>[Diagram] &gt; [New]</a:t>
            </a:r>
            <a:r>
              <a:rPr lang="ko-KR" altLang="en-US" dirty="0"/>
              <a:t>를 클릭한 후</a:t>
            </a:r>
            <a:r>
              <a:rPr lang="en-US" altLang="ko-KR" dirty="0"/>
              <a:t>, [Sequence Diagram]</a:t>
            </a:r>
            <a:r>
              <a:rPr lang="ko-KR" altLang="en-US" dirty="0"/>
              <a:t>을 클릭하여</a:t>
            </a:r>
            <a:r>
              <a:rPr lang="en-US" altLang="ko-KR" dirty="0"/>
              <a:t>, </a:t>
            </a:r>
            <a:r>
              <a:rPr lang="ko-KR" altLang="en-US" dirty="0"/>
              <a:t>다이어그램의 이름을 “내 첫 번째 시퀀스 다이어그램”이라고 명명하고 실습을 시작해 보자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5530" y="627575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7" name="Picture 3" descr="C:\Users\user\Dropbox\소프트웨어 창의 설계(교안)\fig(1~15장)\fig9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1" y="2579078"/>
            <a:ext cx="5471988" cy="39582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4" name="TextBox 13">
              <a:hlinkClick r:id="rId3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6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/>
              <a:t>시퀀스 다이어그램을 시작하기 위해</a:t>
            </a:r>
            <a:r>
              <a:rPr lang="en-US" altLang="ko-KR" dirty="0"/>
              <a:t>,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 err="1"/>
              <a:t>액터</a:t>
            </a:r>
            <a:r>
              <a:rPr lang="en-US" altLang="ko-KR" dirty="0"/>
              <a:t>(Actor)]</a:t>
            </a:r>
            <a:r>
              <a:rPr lang="ko-KR" altLang="en-US" dirty="0"/>
              <a:t>를 선택하면 다음과 같이 </a:t>
            </a:r>
            <a:r>
              <a:rPr lang="en-US" altLang="ko-KR" dirty="0"/>
              <a:t>[</a:t>
            </a:r>
            <a:r>
              <a:rPr lang="ko-KR" altLang="en-US" dirty="0" err="1">
                <a:solidFill>
                  <a:srgbClr val="FF0000"/>
                </a:solidFill>
              </a:rPr>
              <a:t>액터</a:t>
            </a:r>
            <a:r>
              <a:rPr lang="en-US" altLang="ko-KR" dirty="0">
                <a:solidFill>
                  <a:srgbClr val="FF0000"/>
                </a:solidFill>
              </a:rPr>
              <a:t>(Actor)</a:t>
            </a:r>
            <a:r>
              <a:rPr lang="en-US" altLang="ko-KR" dirty="0"/>
              <a:t>]</a:t>
            </a:r>
            <a:r>
              <a:rPr lang="ko-KR" altLang="en-US" dirty="0"/>
              <a:t>가 생성된다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743530" y="4922660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C:\Users\user\Dropbox\소프트웨어 창의 설계(교안)\fig(1~15장)\fig9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0" y="1919298"/>
            <a:ext cx="6601266" cy="32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17187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ko-KR" altLang="en-US" dirty="0"/>
              <a:t>시퀀스 다이어그램을 표현하기 위해서는 ‘</a:t>
            </a:r>
            <a:r>
              <a:rPr lang="ko-KR" altLang="en-US" dirty="0">
                <a:solidFill>
                  <a:srgbClr val="FF0000"/>
                </a:solidFill>
              </a:rPr>
              <a:t>생명선</a:t>
            </a:r>
            <a:r>
              <a:rPr lang="ko-KR" altLang="en-US" dirty="0"/>
              <a:t>’을 만들어야 한다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9-5]</a:t>
            </a:r>
            <a:r>
              <a:rPr lang="ko-KR" altLang="en-US" dirty="0"/>
              <a:t>과 같이 생명선을 선택해 준다</a:t>
            </a:r>
            <a:r>
              <a:rPr lang="en-US" altLang="ko-KR" dirty="0"/>
              <a:t>. </a:t>
            </a:r>
            <a:r>
              <a:rPr lang="ko-KR" altLang="en-US" dirty="0"/>
              <a:t>방법은 두 가지 방법 중 하나를 사용하면 된다</a:t>
            </a:r>
            <a:r>
              <a:rPr lang="en-US" altLang="ko-KR" dirty="0"/>
              <a:t>.</a:t>
            </a:r>
          </a:p>
          <a:p>
            <a:pPr marL="360363" indent="-1588" defTabSz="179388">
              <a:tabLst/>
            </a:pPr>
            <a:r>
              <a:rPr lang="en-US" altLang="ko-KR" dirty="0"/>
              <a:t>① </a:t>
            </a:r>
            <a:r>
              <a:rPr lang="ko-KR" altLang="en-US" dirty="0"/>
              <a:t>왼쪽 메뉴에서 </a:t>
            </a:r>
            <a:r>
              <a:rPr lang="en-US" altLang="ko-KR" dirty="0"/>
              <a:t>[Lifeline]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</a:p>
          <a:p>
            <a:pPr marL="360363" indent="-1588" defTabSz="179388">
              <a:tabLst/>
            </a:pPr>
            <a:r>
              <a:rPr lang="en-US" altLang="ko-KR" dirty="0"/>
              <a:t>② </a:t>
            </a:r>
            <a:r>
              <a:rPr lang="ko-KR" altLang="en-US" dirty="0"/>
              <a:t>생성된 </a:t>
            </a:r>
            <a:r>
              <a:rPr lang="en-US" altLang="ko-KR" dirty="0"/>
              <a:t>[</a:t>
            </a:r>
            <a:r>
              <a:rPr lang="ko-KR" altLang="en-US" dirty="0" err="1"/>
              <a:t>액터</a:t>
            </a:r>
            <a:r>
              <a:rPr lang="en-US" altLang="ko-KR" dirty="0"/>
              <a:t>(Actor)]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리소스 카탈로그</a:t>
            </a:r>
            <a:r>
              <a:rPr lang="en-US" altLang="ko-KR" dirty="0"/>
              <a:t>(Resource Catalog)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6120880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user\Dropbox\소프트웨어 창의 설계(교안)\fig(1~15장)\fig9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60285"/>
            <a:ext cx="6630285" cy="32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user\Dropbox\소프트웨어 창의 설계(교안)\fig(1~15장)\fig9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99" y="3842553"/>
            <a:ext cx="1765703" cy="227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7499" y="617685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04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en-US" altLang="ko-KR" dirty="0"/>
              <a:t>[</a:t>
            </a:r>
            <a:r>
              <a:rPr lang="ko-KR" altLang="en-US" dirty="0"/>
              <a:t>생명선</a:t>
            </a:r>
            <a:r>
              <a:rPr lang="en-US" altLang="ko-KR" dirty="0"/>
              <a:t>(Lifeline)]</a:t>
            </a:r>
            <a:r>
              <a:rPr lang="ko-KR" altLang="en-US" dirty="0"/>
              <a:t>을 선택한 상태에서 마우스를 드래그하여 원하는 곳에 놓으면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9-7]</a:t>
            </a:r>
            <a:r>
              <a:rPr lang="ko-KR" altLang="en-US" dirty="0"/>
              <a:t>과 같이 ‘생명선’이 생성된다</a:t>
            </a:r>
            <a:r>
              <a:rPr lang="en-US" altLang="ko-KR" dirty="0"/>
              <a:t>. </a:t>
            </a:r>
            <a:r>
              <a:rPr lang="ko-KR" altLang="en-US" dirty="0"/>
              <a:t>그런 다음 수행할 메시지</a:t>
            </a:r>
            <a:r>
              <a:rPr lang="en-US" altLang="ko-KR" dirty="0"/>
              <a:t>(</a:t>
            </a:r>
            <a:r>
              <a:rPr lang="ko-KR" altLang="en-US" dirty="0"/>
              <a:t>클래스 다이어그램의 기능</a:t>
            </a:r>
            <a:r>
              <a:rPr lang="en-US" altLang="ko-KR" dirty="0"/>
              <a:t>)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740352" y="603908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9-7]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C:\Users\user\Dropbox\소프트웨어 창의 설계(교안)\fig(1~15장)\fig9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1" y="2221375"/>
            <a:ext cx="6479678" cy="41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5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05. </a:t>
            </a:r>
            <a:r>
              <a:rPr lang="ko-KR" altLang="en-US" dirty="0"/>
              <a:t>앞의 과정을 반복하여 생명선과 생명선 사이에 메시지 선들을 추가해 보자</a:t>
            </a:r>
            <a:r>
              <a:rPr lang="en-US" altLang="ko-KR" dirty="0"/>
              <a:t>. </a:t>
            </a:r>
            <a:r>
              <a:rPr lang="ko-KR" altLang="en-US" dirty="0"/>
              <a:t>예를 들면 ‘</a:t>
            </a:r>
            <a:r>
              <a:rPr lang="en-US" altLang="ko-KR" dirty="0"/>
              <a:t>Lifeline1’</a:t>
            </a:r>
            <a:r>
              <a:rPr lang="ko-KR" altLang="en-US" dirty="0"/>
              <a:t>에서 마우스를 드래그하여 ‘</a:t>
            </a:r>
            <a:r>
              <a:rPr lang="en-US" altLang="ko-KR" dirty="0"/>
              <a:t>Lifeliine2’</a:t>
            </a:r>
            <a:r>
              <a:rPr lang="ko-KR" altLang="en-US" dirty="0"/>
              <a:t>에 놓으면 메시지 선이 연결된다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934998" y="4655322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C:\Users\user\Dropbox\소프트웨어 창의 설계(교안)\fig(1~15장)\fig9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89" y="1918745"/>
            <a:ext cx="4500296" cy="301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1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06.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9-9]</a:t>
            </a:r>
            <a:r>
              <a:rPr lang="ko-KR" altLang="en-US" dirty="0"/>
              <a:t>와 같이 여러 개의 ‘생명선</a:t>
            </a:r>
            <a:r>
              <a:rPr lang="en-US" altLang="ko-KR" dirty="0"/>
              <a:t>(Lifeline)’</a:t>
            </a:r>
            <a:r>
              <a:rPr lang="ko-KR" altLang="en-US" dirty="0"/>
              <a:t>들을 연결한 후 각 ‘생명선</a:t>
            </a:r>
            <a:r>
              <a:rPr lang="en-US" altLang="ko-KR" dirty="0"/>
              <a:t>(Lifeline)’</a:t>
            </a:r>
            <a:r>
              <a:rPr lang="ko-KR" altLang="en-US" dirty="0"/>
              <a:t>에서 수행할 메시지를 작성한다</a:t>
            </a:r>
            <a:r>
              <a:rPr lang="en-US" altLang="ko-KR" dirty="0"/>
              <a:t>. </a:t>
            </a:r>
            <a:r>
              <a:rPr lang="ko-KR" altLang="en-US" dirty="0"/>
              <a:t>각 메시지에 자동으로 부여되는 번호들은 </a:t>
            </a:r>
            <a:r>
              <a:rPr lang="ko-KR" altLang="en-US" dirty="0">
                <a:solidFill>
                  <a:srgbClr val="FF0000"/>
                </a:solidFill>
              </a:rPr>
              <a:t>차례</a:t>
            </a:r>
            <a:r>
              <a:rPr lang="ko-KR" altLang="en-US" dirty="0"/>
              <a:t>를 의미한다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7179" y="631814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9-9]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 descr="C:\Users\user\Dropbox\소프트웨어 창의 설계(교안)\fig(1~15장)\fig9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9" y="2189747"/>
            <a:ext cx="7739217" cy="40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5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07. </a:t>
            </a:r>
            <a:r>
              <a:rPr lang="en-US" altLang="ko-KR" dirty="0"/>
              <a:t>1, 1.1, 1.1.1</a:t>
            </a:r>
            <a:r>
              <a:rPr lang="ko-KR" altLang="en-US" dirty="0"/>
              <a:t>과 같은 번호를 </a:t>
            </a:r>
            <a:r>
              <a:rPr lang="en-US" altLang="ko-KR" dirty="0"/>
              <a:t>1, 2, 3</a:t>
            </a:r>
            <a:r>
              <a:rPr lang="ko-KR" altLang="en-US" dirty="0"/>
              <a:t>으로 바꾸고 싶다면 다이어그램의 빈 화면에서 마우스 오른쪽 버튼을 클릭한 후</a:t>
            </a:r>
            <a:r>
              <a:rPr lang="en-US" altLang="ko-KR" dirty="0"/>
              <a:t>, [Sequence Number] &gt; [Single Level]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7179" y="558761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9-10]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C:\Users\user\Dropbox\소프트웨어 창의 설계(교안)\fig(1~15장)\fig9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9" y="1899139"/>
            <a:ext cx="4811419" cy="35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95300" y="6124569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0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5122" name="Picture 2" descr="C:\Users\user\Dropbox\소프트웨어 창의 설계(교안)\fig(1~15장)\fig_학습활동 9-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2" y="863283"/>
            <a:ext cx="6780579" cy="530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3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699256" y="1177132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 개념 알기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699256" y="2139958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87570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en-US" altLang="ko-KR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MVC 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모델과 </a:t>
            </a:r>
            <a:r>
              <a:rPr lang="en-US" altLang="ko-KR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ECB 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8;p12"/>
          <p:cNvSpPr/>
          <p:nvPr/>
        </p:nvSpPr>
        <p:spPr>
          <a:xfrm>
            <a:off x="699256" y="3082067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9;p12"/>
          <p:cNvSpPr/>
          <p:nvPr/>
        </p:nvSpPr>
        <p:spPr>
          <a:xfrm>
            <a:off x="1446207" y="3029679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 err="1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웹응용</a:t>
            </a: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사례연구 따라 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047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13314" name="Picture 2" descr="C:\Users\user\Dropbox\소프트웨어 창의 설계(교안)\fig(1~15장)\fig_학습활동 9-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0" y="1285386"/>
            <a:ext cx="6806184" cy="17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4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13314" name="Picture 2" descr="C:\Users\user\Dropbox\소프트웨어 창의 설계(교안)\fig(1~15장)\fig_학습활동 9-2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0" y="1285386"/>
            <a:ext cx="6806184" cy="17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user\Dropbox\소프트웨어 창의 설계(교안)\fig(1~15장)\fig9-202p-t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0" y="1030156"/>
            <a:ext cx="7075814" cy="53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260273A-9009-469F-99BE-C5D459176BF9}"/>
              </a:ext>
            </a:extLst>
          </p:cNvPr>
          <p:cNvCxnSpPr/>
          <p:nvPr/>
        </p:nvCxnSpPr>
        <p:spPr>
          <a:xfrm>
            <a:off x="5797420" y="1903445"/>
            <a:ext cx="1847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B91DF8-CF7B-4068-A1E6-9A095E7C8417}"/>
              </a:ext>
            </a:extLst>
          </p:cNvPr>
          <p:cNvCxnSpPr/>
          <p:nvPr/>
        </p:nvCxnSpPr>
        <p:spPr>
          <a:xfrm>
            <a:off x="2177143" y="2108717"/>
            <a:ext cx="387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92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57663-FAC5-4C39-84A4-2B71A499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3" y="1492458"/>
            <a:ext cx="7962066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39316" y="997594"/>
            <a:ext cx="8356600" cy="1308100"/>
          </a:xfrm>
        </p:spPr>
        <p:txBody>
          <a:bodyPr/>
          <a:lstStyle/>
          <a:p>
            <a:pPr algn="just"/>
            <a:r>
              <a:rPr lang="en-US" altLang="ko-KR" dirty="0"/>
              <a:t>MVC </a:t>
            </a:r>
            <a:r>
              <a:rPr lang="ko-KR" altLang="en-US" dirty="0"/>
              <a:t>모델이란</a:t>
            </a:r>
            <a:r>
              <a:rPr lang="en-US" altLang="ko-KR" dirty="0"/>
              <a:t>?</a:t>
            </a:r>
          </a:p>
          <a:p>
            <a:pPr lvl="1" algn="just"/>
            <a:r>
              <a:rPr lang="ko-KR" altLang="en-US" dirty="0"/>
              <a:t>규모가 큰 </a:t>
            </a:r>
            <a:r>
              <a:rPr lang="ko-KR" altLang="en-US" dirty="0" err="1"/>
              <a:t>웹응용</a:t>
            </a:r>
            <a:r>
              <a:rPr lang="ko-KR" altLang="en-US" dirty="0"/>
              <a:t> 시스템의 설계 복잡도를 줄이기 위해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데이터의 처리</a:t>
            </a:r>
            <a:r>
              <a:rPr lang="en-US" altLang="ko-KR" dirty="0">
                <a:solidFill>
                  <a:srgbClr val="FF0000"/>
                </a:solidFill>
              </a:rPr>
              <a:t>(Model)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비즈니스 로직</a:t>
            </a:r>
            <a:r>
              <a:rPr lang="en-US" altLang="ko-KR" dirty="0">
                <a:solidFill>
                  <a:srgbClr val="FF0000"/>
                </a:solidFill>
              </a:rPr>
              <a:t>(Controller)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사용자 화면</a:t>
            </a:r>
            <a:r>
              <a:rPr lang="en-US" altLang="ko-KR" dirty="0">
                <a:solidFill>
                  <a:srgbClr val="FF0000"/>
                </a:solidFill>
              </a:rPr>
              <a:t>(View)</a:t>
            </a:r>
            <a:r>
              <a:rPr lang="en-US" altLang="ko-KR" dirty="0"/>
              <a:t> </a:t>
            </a:r>
            <a:r>
              <a:rPr lang="ko-KR" altLang="en-US" dirty="0"/>
              <a:t>이렇게 세 가지 요소를 구분 지어서 표현하는 디자인 패턴</a:t>
            </a:r>
            <a:endParaRPr lang="en-US" altLang="ko-KR" dirty="0"/>
          </a:p>
          <a:p>
            <a:pPr lvl="1" algn="just"/>
            <a:r>
              <a:rPr lang="ko-KR" altLang="en-US" dirty="0"/>
              <a:t>대표적인 소프트웨어 </a:t>
            </a:r>
            <a:r>
              <a:rPr lang="ko-KR" altLang="en-US" dirty="0">
                <a:solidFill>
                  <a:srgbClr val="FF0000"/>
                </a:solidFill>
              </a:rPr>
              <a:t>디자인 패턴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웹 프레임워크</a:t>
            </a:r>
            <a:r>
              <a:rPr lang="ko-KR" altLang="en-US" dirty="0"/>
              <a:t>에서 많이 쓰임</a:t>
            </a:r>
            <a:endParaRPr lang="en-US" altLang="ko-KR" dirty="0"/>
          </a:p>
          <a:p>
            <a:pPr lvl="1" algn="just"/>
            <a:r>
              <a:rPr lang="en-US" altLang="ko-KR" dirty="0"/>
              <a:t>UML </a:t>
            </a:r>
            <a:r>
              <a:rPr lang="ko-KR" altLang="en-US" dirty="0"/>
              <a:t>다이어그램에서 </a:t>
            </a:r>
            <a:r>
              <a:rPr lang="en-US" altLang="ko-KR" dirty="0">
                <a:solidFill>
                  <a:srgbClr val="FF0000"/>
                </a:solidFill>
              </a:rPr>
              <a:t>ECB </a:t>
            </a:r>
            <a:r>
              <a:rPr lang="ko-KR" altLang="en-US" dirty="0">
                <a:solidFill>
                  <a:srgbClr val="FF0000"/>
                </a:solidFill>
              </a:rPr>
              <a:t>아이콘</a:t>
            </a:r>
            <a:r>
              <a:rPr lang="ko-KR" altLang="en-US" dirty="0"/>
              <a:t>을 통해 표현할 수 있음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pPr algn="just"/>
            <a:r>
              <a:rPr lang="en-US" altLang="ko-KR" dirty="0"/>
              <a:t>MVC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 algn="just"/>
            <a:r>
              <a:rPr lang="en-US" altLang="ko-KR" dirty="0"/>
              <a:t>UI</a:t>
            </a:r>
            <a:r>
              <a:rPr lang="ko-KR" altLang="en-US" dirty="0"/>
              <a:t>상의 오류를 수정해야 한다고 할 때</a:t>
            </a:r>
            <a:r>
              <a:rPr lang="en-US" altLang="ko-KR" dirty="0"/>
              <a:t>, </a:t>
            </a:r>
            <a:r>
              <a:rPr lang="ko-KR" altLang="en-US" dirty="0"/>
              <a:t>시스템의 역할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MVC </a:t>
            </a:r>
            <a:r>
              <a:rPr lang="ko-KR" altLang="en-US" dirty="0"/>
              <a:t>모델을 이용해 </a:t>
            </a:r>
            <a:r>
              <a:rPr lang="ko-KR" altLang="en-US" dirty="0">
                <a:solidFill>
                  <a:srgbClr val="FF0000"/>
                </a:solidFill>
              </a:rPr>
              <a:t>분리</a:t>
            </a:r>
            <a:r>
              <a:rPr lang="ko-KR" altLang="en-US" dirty="0"/>
              <a:t>해놓지 않는다면</a:t>
            </a:r>
            <a:r>
              <a:rPr lang="en-US" altLang="ko-KR" dirty="0"/>
              <a:t>, UI</a:t>
            </a:r>
            <a:r>
              <a:rPr lang="ko-KR" altLang="en-US" dirty="0"/>
              <a:t>의 오류를 수정하기 위해 </a:t>
            </a:r>
            <a:r>
              <a:rPr lang="ko-KR" altLang="en-US" dirty="0">
                <a:solidFill>
                  <a:srgbClr val="FF0000"/>
                </a:solidFill>
              </a:rPr>
              <a:t>모든 코드</a:t>
            </a:r>
            <a:r>
              <a:rPr lang="ko-KR" altLang="en-US" dirty="0"/>
              <a:t>를 보며 오류가 난 부분을 찾아야 함</a:t>
            </a:r>
            <a:endParaRPr lang="en-US" altLang="ko-KR" dirty="0"/>
          </a:p>
          <a:p>
            <a:pPr lvl="1" algn="just"/>
            <a:r>
              <a:rPr lang="ko-KR" altLang="en-US" dirty="0"/>
              <a:t>하지만 </a:t>
            </a:r>
            <a:r>
              <a:rPr lang="en-US" altLang="ko-KR" dirty="0"/>
              <a:t>UI</a:t>
            </a:r>
            <a:r>
              <a:rPr lang="ko-KR" altLang="en-US" dirty="0"/>
              <a:t>가 다른 기능들과 </a:t>
            </a:r>
            <a:r>
              <a:rPr lang="ko-KR" altLang="en-US" dirty="0">
                <a:solidFill>
                  <a:srgbClr val="FF0000"/>
                </a:solidFill>
              </a:rPr>
              <a:t>분리</a:t>
            </a:r>
            <a:r>
              <a:rPr lang="ko-KR" altLang="en-US" dirty="0"/>
              <a:t>되어 있으면</a:t>
            </a:r>
            <a:r>
              <a:rPr lang="en-US" altLang="ko-KR" dirty="0"/>
              <a:t>, </a:t>
            </a:r>
            <a:r>
              <a:rPr lang="ko-KR" altLang="en-US" dirty="0"/>
              <a:t>바로 </a:t>
            </a:r>
            <a:r>
              <a:rPr lang="en-US" altLang="ko-KR" dirty="0"/>
              <a:t>UI </a:t>
            </a:r>
            <a:r>
              <a:rPr lang="ko-KR" altLang="en-US" dirty="0"/>
              <a:t>부분으로 가서 빠르게 수정할 수 있음</a:t>
            </a:r>
            <a:endParaRPr lang="en-US" altLang="ko-KR" dirty="0"/>
          </a:p>
          <a:p>
            <a:pPr lvl="1" algn="just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체계적으로 프로그래밍 할 수 있고</a:t>
            </a:r>
            <a:r>
              <a:rPr lang="en-US" altLang="ko-KR" dirty="0"/>
              <a:t>, </a:t>
            </a:r>
            <a:r>
              <a:rPr lang="ko-KR" altLang="en-US" dirty="0"/>
              <a:t>유지보수에도 매우 편리함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F4CCF-57BC-450D-8F68-268E1DE212C3}"/>
              </a:ext>
            </a:extLst>
          </p:cNvPr>
          <p:cNvSpPr txBox="1"/>
          <p:nvPr/>
        </p:nvSpPr>
        <p:spPr>
          <a:xfrm>
            <a:off x="4130736" y="628262"/>
            <a:ext cx="5080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 패턴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소프트웨어를 쉽게 사용하고 </a:t>
            </a:r>
            <a:r>
              <a:rPr lang="ko-KR" altLang="en-US" dirty="0">
                <a:solidFill>
                  <a:srgbClr val="FF0000"/>
                </a:solidFill>
              </a:rPr>
              <a:t>수정</a:t>
            </a:r>
            <a:r>
              <a:rPr lang="ko-KR" altLang="en-US" dirty="0"/>
              <a:t>할 수 있도록 구성하는 방법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소프트웨어를 </a:t>
            </a:r>
            <a:r>
              <a:rPr lang="ko-KR" altLang="en-US" dirty="0">
                <a:solidFill>
                  <a:srgbClr val="FF0000"/>
                </a:solidFill>
              </a:rPr>
              <a:t>기능별</a:t>
            </a:r>
            <a:r>
              <a:rPr lang="ko-KR" altLang="en-US" dirty="0"/>
              <a:t>로 분리하여 구성하는 방법</a:t>
            </a:r>
          </a:p>
        </p:txBody>
      </p:sp>
    </p:spTree>
    <p:extLst>
      <p:ext uri="{BB962C8B-B14F-4D97-AF65-F5344CB8AC3E}">
        <p14:creationId xmlns:p14="http://schemas.microsoft.com/office/powerpoint/2010/main" val="252765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93700" y="510406"/>
            <a:ext cx="8356600" cy="1446514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en-US" altLang="ko-KR" dirty="0"/>
              <a:t>, </a:t>
            </a:r>
            <a:r>
              <a:rPr lang="ko-KR" altLang="en-US" dirty="0"/>
              <a:t>컨트롤러란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모델은 하나의 시스템을 </a:t>
            </a:r>
            <a:r>
              <a:rPr lang="en-US" altLang="ko-KR" dirty="0"/>
              <a:t>‘</a:t>
            </a:r>
            <a:r>
              <a:rPr lang="ko-KR" altLang="en-US" dirty="0" err="1">
                <a:solidFill>
                  <a:srgbClr val="FF0000"/>
                </a:solidFill>
              </a:rPr>
              <a:t>기능</a:t>
            </a:r>
            <a:r>
              <a:rPr lang="ko-KR" altLang="en-US" dirty="0" err="1"/>
              <a:t>＇에</a:t>
            </a:r>
            <a:r>
              <a:rPr lang="ko-KR" altLang="en-US" dirty="0"/>
              <a:t> 따라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컨트롤러 </a:t>
            </a:r>
            <a:r>
              <a:rPr lang="ko-KR" altLang="en-US" dirty="0"/>
              <a:t>세 가지로 분리하는 디자인 패턴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en-US" altLang="ko-KR" dirty="0">
                <a:solidFill>
                  <a:srgbClr val="FF0000"/>
                </a:solidFill>
              </a:rPr>
              <a:t>(Model)</a:t>
            </a:r>
            <a:r>
              <a:rPr lang="en-US" altLang="ko-KR" dirty="0"/>
              <a:t> : </a:t>
            </a:r>
            <a:r>
              <a:rPr lang="ko-KR" altLang="en-US" dirty="0"/>
              <a:t>데이터를 관리하고 저장한다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뷰</a:t>
            </a:r>
            <a:r>
              <a:rPr lang="en-US" altLang="ko-KR" dirty="0">
                <a:solidFill>
                  <a:srgbClr val="FF0000"/>
                </a:solidFill>
              </a:rPr>
              <a:t>(View) </a:t>
            </a:r>
            <a:r>
              <a:rPr lang="en-US" altLang="ko-KR" dirty="0"/>
              <a:t>: </a:t>
            </a:r>
            <a:r>
              <a:rPr lang="ko-KR" altLang="en-US" dirty="0"/>
              <a:t>사용자가 보는 유저 인터페이스</a:t>
            </a:r>
            <a:r>
              <a:rPr lang="en-US" altLang="ko-KR" dirty="0"/>
              <a:t>(User Interface : UI)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데이터를 보여 주는 일종의 템플릿</a:t>
            </a:r>
            <a:r>
              <a:rPr lang="en-US" altLang="ko-KR" dirty="0"/>
              <a:t> </a:t>
            </a:r>
            <a:r>
              <a:rPr lang="ko-KR" altLang="en-US" dirty="0"/>
              <a:t>역할을 함</a:t>
            </a:r>
            <a:r>
              <a:rPr lang="en-US" altLang="ko-KR" dirty="0"/>
              <a:t>(</a:t>
            </a:r>
            <a:r>
              <a:rPr lang="ko-KR" altLang="en-US" dirty="0"/>
              <a:t>보여주는 것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컨트롤러</a:t>
            </a:r>
            <a:r>
              <a:rPr lang="en-US" altLang="ko-KR" dirty="0">
                <a:solidFill>
                  <a:srgbClr val="FF0000"/>
                </a:solidFill>
              </a:rPr>
              <a:t>(Controller 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</a:t>
            </a:r>
            <a:r>
              <a:rPr lang="ko-KR" altLang="en-US" dirty="0"/>
              <a:t> 유저로부터 들어오는 요청을 처리하며</a:t>
            </a:r>
            <a:r>
              <a:rPr lang="en-US" altLang="ko-KR" dirty="0"/>
              <a:t>, </a:t>
            </a:r>
            <a:r>
              <a:rPr lang="ko-KR" altLang="en-US" dirty="0"/>
              <a:t>모델과 뷰 사이에서 모델로부터 데이터를 받아 뷰에 전송함</a:t>
            </a:r>
            <a:r>
              <a:rPr lang="en-US" altLang="ko-KR" dirty="0"/>
              <a:t>(</a:t>
            </a:r>
            <a:r>
              <a:rPr lang="ko-KR" altLang="en-US" dirty="0" err="1"/>
              <a:t>브릿지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14338" name="Picture 2" descr="C:\Users\user\Dropbox\소프트웨어 창의 설계(교안)\fig(1~15장)\fig9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20" y="3700398"/>
            <a:ext cx="6210300" cy="28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5053" y="6560646"/>
            <a:ext cx="2184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9-13] MVC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구조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88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2542" y="5808990"/>
            <a:ext cx="423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9-14]MVC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계산기 애플리케이션 예시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2" name="Picture 2" descr="C:\Users\user\Dropbox\소프트웨어 창의 설계(교안)\fig(1~15장)\fig9-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603375"/>
            <a:ext cx="7537450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0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ko-KR" dirty="0"/>
              <a:t>ECB </a:t>
            </a:r>
            <a:r>
              <a:rPr lang="ko-KR" altLang="en-US" dirty="0"/>
              <a:t>모델이란</a:t>
            </a:r>
            <a:r>
              <a:rPr lang="en-US" altLang="ko-KR" dirty="0"/>
              <a:t>?</a:t>
            </a:r>
          </a:p>
          <a:p>
            <a:pPr lvl="1" algn="just"/>
            <a:r>
              <a:rPr lang="en-US" altLang="ko-KR" dirty="0"/>
              <a:t>UML</a:t>
            </a:r>
            <a:r>
              <a:rPr lang="ko-KR" altLang="en-US" dirty="0"/>
              <a:t>에서는 </a:t>
            </a:r>
            <a:r>
              <a:rPr lang="en-US" altLang="ko-KR" dirty="0"/>
              <a:t>MVC</a:t>
            </a:r>
            <a:r>
              <a:rPr lang="ko-KR" altLang="en-US" dirty="0"/>
              <a:t>가 아닌</a:t>
            </a:r>
            <a:r>
              <a:rPr lang="en-US" altLang="ko-KR" dirty="0"/>
              <a:t>, MVC</a:t>
            </a:r>
            <a:r>
              <a:rPr lang="ko-KR" altLang="en-US" dirty="0"/>
              <a:t>를 단순화한 </a:t>
            </a:r>
            <a:r>
              <a:rPr lang="en-US" altLang="ko-KR" dirty="0">
                <a:solidFill>
                  <a:srgbClr val="FF0000"/>
                </a:solidFill>
              </a:rPr>
              <a:t>ECB(Entity-Control-Boundary)</a:t>
            </a:r>
            <a:r>
              <a:rPr lang="ko-KR" altLang="en-US" dirty="0"/>
              <a:t>라는 용어를 사용함</a:t>
            </a:r>
            <a:endParaRPr lang="en-US" altLang="ko-KR" dirty="0"/>
          </a:p>
          <a:p>
            <a:pPr lvl="1" algn="just"/>
            <a:r>
              <a:rPr lang="en-US" altLang="ko-KR" dirty="0"/>
              <a:t>ECB</a:t>
            </a:r>
            <a:r>
              <a:rPr lang="ko-KR" altLang="en-US" dirty="0"/>
              <a:t>의 요소는 </a:t>
            </a:r>
            <a:r>
              <a:rPr lang="en-US" altLang="ko-KR" dirty="0"/>
              <a:t>MVC</a:t>
            </a:r>
            <a:r>
              <a:rPr lang="ko-KR" altLang="en-US" dirty="0"/>
              <a:t>의 요소와 거의 일대일로 대응함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16386" name="Picture 2" descr="C:\Users\user\Dropbox\소프트웨어 창의 설계(교안)\fig(1~15장)\표9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33" y="2641519"/>
            <a:ext cx="4829947" cy="33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50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ko-KR" dirty="0"/>
              <a:t>ECB </a:t>
            </a:r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영역</a:t>
            </a:r>
            <a:r>
              <a:rPr lang="en-US" altLang="ko-KR" dirty="0">
                <a:solidFill>
                  <a:srgbClr val="FF0000"/>
                </a:solidFill>
              </a:rPr>
              <a:t>(Boundary)</a:t>
            </a:r>
          </a:p>
          <a:p>
            <a:pPr lvl="1" algn="just"/>
            <a:r>
              <a:rPr lang="ko-KR" altLang="en-US" dirty="0"/>
              <a:t>시스템 내부와 외부 환경 사이의 커뮤니케이션을 다룸</a:t>
            </a:r>
            <a:endParaRPr lang="en-US" altLang="ko-KR" dirty="0"/>
          </a:p>
          <a:p>
            <a:pPr lvl="1" algn="just"/>
            <a:r>
              <a:rPr lang="ko-KR" altLang="en-US" dirty="0"/>
              <a:t>사용자 또는 다른 시스템과의 </a:t>
            </a:r>
            <a:r>
              <a:rPr lang="ko-KR" altLang="en-US" dirty="0">
                <a:solidFill>
                  <a:srgbClr val="FF0000"/>
                </a:solidFill>
              </a:rPr>
              <a:t>인터페이스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시스템의 주위 환경과 시스템 내부 사이의 통신 역할을 함</a:t>
            </a:r>
            <a:endParaRPr lang="en-US" altLang="ko-KR" dirty="0"/>
          </a:p>
          <a:p>
            <a:pPr lvl="1" algn="just"/>
            <a:r>
              <a:rPr lang="ko-KR" altLang="en-US" dirty="0"/>
              <a:t>주위환경에 의존성을 갖는 부분을 구성하고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시스템 인터페이스</a:t>
            </a:r>
            <a:r>
              <a:rPr lang="ko-KR" altLang="en-US" dirty="0"/>
              <a:t>를 </a:t>
            </a:r>
            <a:r>
              <a:rPr lang="ko-KR" altLang="en-US" dirty="0" err="1"/>
              <a:t>모델링하는</a:t>
            </a:r>
            <a:r>
              <a:rPr lang="ko-KR" altLang="en-US" dirty="0"/>
              <a:t> 데 사용됨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pPr algn="just"/>
            <a:r>
              <a:rPr lang="en-US" altLang="ko-KR" dirty="0"/>
              <a:t>ECB </a:t>
            </a:r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en-US" altLang="ko-KR" dirty="0">
                <a:solidFill>
                  <a:srgbClr val="FF0000"/>
                </a:solidFill>
              </a:rPr>
              <a:t>(Control )</a:t>
            </a:r>
          </a:p>
          <a:p>
            <a:pPr lvl="1" algn="just"/>
            <a:r>
              <a:rPr lang="ko-KR" altLang="en-US" dirty="0"/>
              <a:t>하나 이상의 </a:t>
            </a:r>
            <a:r>
              <a:rPr lang="ko-KR" altLang="en-US" dirty="0" err="1"/>
              <a:t>유스케이스의</a:t>
            </a:r>
            <a:r>
              <a:rPr lang="ko-KR" altLang="en-US" dirty="0"/>
              <a:t> 특정한 시퀀스를 모델링함</a:t>
            </a:r>
            <a:endParaRPr lang="en-US" altLang="ko-KR" dirty="0"/>
          </a:p>
          <a:p>
            <a:pPr lvl="1" algn="just"/>
            <a:r>
              <a:rPr lang="ko-KR" altLang="en-US" dirty="0"/>
              <a:t>컨트롤 클래스는 </a:t>
            </a:r>
            <a:r>
              <a:rPr lang="en-US" altLang="ko-KR" dirty="0"/>
              <a:t>1</a:t>
            </a:r>
            <a:r>
              <a:rPr lang="ko-KR" altLang="en-US" dirty="0"/>
              <a:t>개 이상의 유스케이스에서 나타나는 연속적인 행동을 </a:t>
            </a:r>
            <a:r>
              <a:rPr lang="ko-KR" altLang="en-US" dirty="0" err="1"/>
              <a:t>모델링함</a:t>
            </a:r>
            <a:endParaRPr lang="en-US" altLang="ko-KR" dirty="0"/>
          </a:p>
          <a:p>
            <a:pPr lvl="1" algn="just"/>
            <a:r>
              <a:rPr lang="ko-KR" altLang="en-US" dirty="0"/>
              <a:t>유스케이스에서 명시된 행동을 실체화하기 위해 필요한 이벤트를 조정함</a:t>
            </a:r>
            <a:endParaRPr lang="en-US" altLang="ko-KR" dirty="0"/>
          </a:p>
          <a:p>
            <a:pPr lvl="1" algn="just"/>
            <a:r>
              <a:rPr lang="ko-KR" altLang="en-US" dirty="0"/>
              <a:t>애플리케이션에 의존성을 가지며</a:t>
            </a:r>
            <a:r>
              <a:rPr lang="en-US" altLang="ko-KR" dirty="0"/>
              <a:t>, </a:t>
            </a:r>
            <a:r>
              <a:rPr lang="ko-KR" altLang="en-US" dirty="0"/>
              <a:t>분석 및 설계가 진행되면서 삭제</a:t>
            </a:r>
            <a:r>
              <a:rPr lang="en-US" altLang="ko-KR" dirty="0"/>
              <a:t>, </a:t>
            </a:r>
            <a:r>
              <a:rPr lang="ko-KR" altLang="en-US" dirty="0"/>
              <a:t>분리</a:t>
            </a:r>
            <a:r>
              <a:rPr lang="en-US" altLang="ko-KR" dirty="0"/>
              <a:t>, </a:t>
            </a:r>
            <a:r>
              <a:rPr lang="ko-KR" altLang="en-US" dirty="0"/>
              <a:t>병합이 가능함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01100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ko-KR" dirty="0"/>
              <a:t>ECB </a:t>
            </a:r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개체</a:t>
            </a:r>
            <a:r>
              <a:rPr lang="en-US" altLang="ko-KR" dirty="0">
                <a:solidFill>
                  <a:srgbClr val="FF0000"/>
                </a:solidFill>
              </a:rPr>
              <a:t>(Entity )</a:t>
            </a:r>
          </a:p>
          <a:p>
            <a:pPr lvl="1" algn="just"/>
            <a:r>
              <a:rPr lang="ko-KR" altLang="en-US" dirty="0"/>
              <a:t>시스템의 중심이 되는 필요한 내용을 </a:t>
            </a:r>
            <a:r>
              <a:rPr lang="ko-KR" altLang="en-US" dirty="0" err="1"/>
              <a:t>모델링함</a:t>
            </a:r>
            <a:endParaRPr lang="en-US" altLang="ko-KR" dirty="0"/>
          </a:p>
          <a:p>
            <a:pPr lvl="1" algn="just"/>
            <a:r>
              <a:rPr lang="ko-KR" altLang="en-US" dirty="0">
                <a:solidFill>
                  <a:srgbClr val="FF0000"/>
                </a:solidFill>
              </a:rPr>
              <a:t>시스템 내부적인 일</a:t>
            </a:r>
            <a:r>
              <a:rPr lang="ko-KR" altLang="en-US" dirty="0"/>
              <a:t>을 수행하며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오랫동안 존재하는 정보</a:t>
            </a:r>
            <a:r>
              <a:rPr lang="ko-KR" altLang="en-US" dirty="0"/>
              <a:t>와 그에 관련된 행동을 </a:t>
            </a:r>
            <a:r>
              <a:rPr lang="ko-KR" altLang="en-US" dirty="0" err="1"/>
              <a:t>모델링함</a:t>
            </a:r>
            <a:endParaRPr lang="en-US" altLang="ko-KR" dirty="0"/>
          </a:p>
          <a:p>
            <a:pPr lvl="1" algn="just"/>
            <a:r>
              <a:rPr lang="ko-KR" altLang="en-US" dirty="0"/>
              <a:t>주위 환경에 독립적이기 때문에 시스템과의 통신에 민감하지 않다는 특징이 있음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8153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7978" y="510406"/>
            <a:ext cx="8356600" cy="1446514"/>
          </a:xfrm>
        </p:spPr>
        <p:txBody>
          <a:bodyPr/>
          <a:lstStyle/>
          <a:p>
            <a:pPr algn="just"/>
            <a:r>
              <a:rPr lang="ko-KR" altLang="en-US" dirty="0"/>
              <a:t>시나리오에서 </a:t>
            </a:r>
            <a:r>
              <a:rPr lang="en-US" altLang="ko-KR" dirty="0"/>
              <a:t>ECB</a:t>
            </a:r>
            <a:r>
              <a:rPr lang="ko-KR" altLang="en-US" dirty="0"/>
              <a:t>를 추출하는 팁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b="1" dirty="0"/>
              <a:t>영역 클래스</a:t>
            </a:r>
            <a:r>
              <a:rPr lang="en-US" altLang="ko-KR" b="1" dirty="0"/>
              <a:t>(Boundary class) </a:t>
            </a:r>
            <a:r>
              <a:rPr lang="en-US" altLang="ko-KR" dirty="0"/>
              <a:t>: Flow of event</a:t>
            </a:r>
            <a:r>
              <a:rPr lang="ko-KR" altLang="en-US" dirty="0"/>
              <a:t>를 기반으로 </a:t>
            </a:r>
            <a:r>
              <a:rPr lang="en-US" altLang="ko-KR" dirty="0"/>
              <a:t>Actor</a:t>
            </a:r>
            <a:r>
              <a:rPr lang="ko-KR" altLang="en-US" dirty="0"/>
              <a:t>와 시스템과의 </a:t>
            </a:r>
            <a:r>
              <a:rPr lang="en-US" altLang="ko-KR" dirty="0">
                <a:solidFill>
                  <a:srgbClr val="FF0000"/>
                </a:solidFill>
              </a:rPr>
              <a:t>User Interface</a:t>
            </a:r>
            <a:r>
              <a:rPr lang="ko-KR" altLang="en-US" dirty="0"/>
              <a:t>를 정의한다</a:t>
            </a:r>
            <a:r>
              <a:rPr lang="en-US" altLang="ko-KR" dirty="0"/>
              <a:t>. </a:t>
            </a:r>
            <a:r>
              <a:rPr lang="ko-KR" altLang="en-US" dirty="0"/>
              <a:t>설계 과정에서 선택된 </a:t>
            </a:r>
            <a:r>
              <a:rPr lang="en-US" altLang="ko-KR" dirty="0"/>
              <a:t>GUI </a:t>
            </a:r>
            <a:r>
              <a:rPr lang="ko-KR" altLang="en-US" dirty="0"/>
              <a:t>메커니즘에 따라 정제되며</a:t>
            </a:r>
            <a:r>
              <a:rPr lang="en-US" altLang="ko-KR" dirty="0"/>
              <a:t>, </a:t>
            </a:r>
            <a:r>
              <a:rPr lang="ko-KR" altLang="en-US" dirty="0"/>
              <a:t>다른 시스템과의 통신을 지원하기 위해 추가한다</a:t>
            </a:r>
            <a:r>
              <a:rPr lang="en-US" altLang="ko-KR" dirty="0"/>
              <a:t>. </a:t>
            </a:r>
            <a:r>
              <a:rPr lang="ko-KR" altLang="en-US" dirty="0"/>
              <a:t>설계 과정에서 선택된 통신 프로토콜에 따라 정제된다는 것을 기억하면 좋다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View</a:t>
            </a:r>
            <a:endParaRPr lang="en-US" altLang="ko-KR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b="1" dirty="0"/>
              <a:t>제어 클래스</a:t>
            </a:r>
            <a:r>
              <a:rPr lang="en-US" altLang="ko-KR" b="1" dirty="0"/>
              <a:t>(Control class) </a:t>
            </a:r>
            <a:r>
              <a:rPr lang="en-US" altLang="ko-KR" dirty="0"/>
              <a:t>: </a:t>
            </a:r>
            <a:r>
              <a:rPr lang="ko-KR" altLang="en-US" dirty="0"/>
              <a:t>제어 클래스가 </a:t>
            </a:r>
            <a:r>
              <a:rPr lang="ko-KR" altLang="en-US" dirty="0">
                <a:solidFill>
                  <a:srgbClr val="FF0000"/>
                </a:solidFill>
              </a:rPr>
              <a:t>연결고리</a:t>
            </a:r>
            <a:r>
              <a:rPr lang="en-US" altLang="ko-KR" dirty="0">
                <a:solidFill>
                  <a:srgbClr val="FF0000"/>
                </a:solidFill>
              </a:rPr>
              <a:t>(Sequencing) </a:t>
            </a:r>
            <a:r>
              <a:rPr lang="ko-KR" altLang="en-US" dirty="0"/>
              <a:t>이상의 역할을 하는 것은 바람직하지 않다</a:t>
            </a:r>
            <a:r>
              <a:rPr lang="en-US" altLang="ko-KR" dirty="0"/>
              <a:t>. </a:t>
            </a:r>
            <a:r>
              <a:rPr lang="ko-KR" altLang="en-US" dirty="0"/>
              <a:t>제어 클래스의 사용은 매우 주관적이라는 것을 기억해야 한다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Controller</a:t>
            </a:r>
            <a:endParaRPr lang="en-US" altLang="ko-KR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b="1" dirty="0"/>
              <a:t>개체 클래스</a:t>
            </a:r>
            <a:r>
              <a:rPr lang="en-US" altLang="ko-KR" b="1" dirty="0"/>
              <a:t>(Entity class)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어떤 역할</a:t>
            </a:r>
            <a:r>
              <a:rPr lang="ko-KR" altLang="en-US" dirty="0"/>
              <a:t>을 수행하기 위해 시스템에서 필요로 하는 클래스이기 때문에 역할을 표현하기 위해 사용된 명사나 명사구를 후보 클래스로 추출한다</a:t>
            </a:r>
            <a:r>
              <a:rPr lang="en-US" altLang="ko-KR" dirty="0"/>
              <a:t>. </a:t>
            </a:r>
            <a:r>
              <a:rPr lang="ko-KR" altLang="en-US" dirty="0"/>
              <a:t>후보 클래스들에서 문제 영역과 관련 없는 명사</a:t>
            </a:r>
            <a:r>
              <a:rPr lang="en-US" altLang="ko-KR" dirty="0"/>
              <a:t>, </a:t>
            </a:r>
            <a:r>
              <a:rPr lang="ko-KR" altLang="en-US" dirty="0"/>
              <a:t>단지 언어적 표현</a:t>
            </a:r>
            <a:r>
              <a:rPr lang="en-US" altLang="ko-KR" dirty="0"/>
              <a:t>, </a:t>
            </a:r>
            <a:r>
              <a:rPr lang="ko-KR" altLang="en-US" dirty="0"/>
              <a:t>중복된 내용을 표현한 명사 등은 제거하는 것이 좋다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Model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66216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 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시퀀스 다이어그램</a:t>
            </a:r>
            <a:r>
              <a:rPr lang="ko-KR" altLang="en-US" dirty="0"/>
              <a:t>에 대해 학습하고</a:t>
            </a:r>
            <a:r>
              <a:rPr lang="en-US" altLang="ko-KR" dirty="0"/>
              <a:t>, </a:t>
            </a:r>
            <a:r>
              <a:rPr lang="ko-KR" altLang="en-US" dirty="0" err="1"/>
              <a:t>웹응용</a:t>
            </a:r>
            <a:r>
              <a:rPr lang="ko-KR" altLang="en-US" dirty="0"/>
              <a:t> 프로젝트 작업에 용이하도록 ‘</a:t>
            </a:r>
            <a:r>
              <a:rPr lang="ko-KR" altLang="en-US" dirty="0">
                <a:solidFill>
                  <a:srgbClr val="FF0000"/>
                </a:solidFill>
              </a:rPr>
              <a:t>기능</a:t>
            </a:r>
            <a:r>
              <a:rPr lang="ko-KR" altLang="en-US" dirty="0"/>
              <a:t>’에 따라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en-US" altLang="ko-KR" dirty="0">
                <a:solidFill>
                  <a:srgbClr val="FF0000"/>
                </a:solidFill>
              </a:rPr>
              <a:t>(Model)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뷰</a:t>
            </a:r>
            <a:r>
              <a:rPr lang="en-US" altLang="ko-KR" dirty="0">
                <a:solidFill>
                  <a:srgbClr val="FF0000"/>
                </a:solidFill>
              </a:rPr>
              <a:t>(View)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컨트롤러</a:t>
            </a:r>
            <a:r>
              <a:rPr lang="en-US" altLang="ko-KR" dirty="0">
                <a:solidFill>
                  <a:srgbClr val="FF0000"/>
                </a:solidFill>
              </a:rPr>
              <a:t>(Controller) </a:t>
            </a:r>
            <a:r>
              <a:rPr lang="ko-KR" altLang="en-US" dirty="0"/>
              <a:t>이렇게 역할을 세 가지로 분리하는 </a:t>
            </a:r>
            <a:r>
              <a:rPr lang="en-US" altLang="ko-KR" dirty="0">
                <a:solidFill>
                  <a:srgbClr val="FF0000"/>
                </a:solidFill>
              </a:rPr>
              <a:t>MVC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ko-KR" altLang="en-US" dirty="0"/>
              <a:t>의 개념을 살펴본다</a:t>
            </a:r>
            <a:r>
              <a:rPr lang="en-US" altLang="ko-KR" dirty="0"/>
              <a:t>. 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/>
              <a:t>MVC </a:t>
            </a:r>
            <a:r>
              <a:rPr lang="ko-KR" altLang="en-US" dirty="0"/>
              <a:t>모델 개념을 </a:t>
            </a:r>
            <a:r>
              <a:rPr lang="en-US" altLang="ko-KR" dirty="0"/>
              <a:t>UML</a:t>
            </a:r>
            <a:r>
              <a:rPr lang="ko-KR" altLang="en-US" dirty="0"/>
              <a:t>에서 사용할 때 </a:t>
            </a:r>
            <a:r>
              <a:rPr lang="ko-KR" altLang="en-US" dirty="0" err="1"/>
              <a:t>대칭하는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ECB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ko-KR" altLang="en-US" dirty="0"/>
              <a:t>을 활용하여 함께 다이어그램을 작성해 볼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ECB </a:t>
            </a:r>
            <a:r>
              <a:rPr lang="ko-KR" altLang="en-US" dirty="0"/>
              <a:t>아이콘을 적용한 다이어그램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2" y="1510657"/>
            <a:ext cx="6919298" cy="3274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092629-62C4-4678-BEDC-9D83E8A9A4F5}"/>
              </a:ext>
            </a:extLst>
          </p:cNvPr>
          <p:cNvSpPr txBox="1"/>
          <p:nvPr/>
        </p:nvSpPr>
        <p:spPr>
          <a:xfrm>
            <a:off x="2034073" y="5461518"/>
            <a:ext cx="387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>
                <a:solidFill>
                  <a:srgbClr val="FF0000"/>
                </a:solidFill>
              </a:rPr>
              <a:t>일반적인 예약 시스템</a:t>
            </a:r>
            <a:r>
              <a:rPr lang="ko-KR" altLang="en-US" dirty="0"/>
              <a:t>의 클래스 다이어그램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26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ECB </a:t>
            </a:r>
            <a:r>
              <a:rPr lang="ko-KR" altLang="en-US" dirty="0"/>
              <a:t>아이콘을 적용한 다이어그램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21" y="3635019"/>
            <a:ext cx="4127570" cy="26251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10656"/>
            <a:ext cx="4127570" cy="26251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12173" y="4168504"/>
            <a:ext cx="4284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9-15]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예약 시스템의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 </a:t>
            </a:r>
            <a:endParaRPr lang="ko-KR" altLang="en-US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6761" y="6260192"/>
            <a:ext cx="412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9-16] 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ECB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변경한 다이어그램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꺾인 연결선 14"/>
          <p:cNvCxnSpPr>
            <a:stCxn id="11" idx="3"/>
          </p:cNvCxnSpPr>
          <p:nvPr/>
        </p:nvCxnSpPr>
        <p:spPr>
          <a:xfrm>
            <a:off x="4622870" y="2823243"/>
            <a:ext cx="971455" cy="811776"/>
          </a:xfrm>
          <a:prstGeom prst="bentConnector3">
            <a:avLst>
              <a:gd name="adj1" fmla="val 99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09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22" y="1101865"/>
            <a:ext cx="6842578" cy="51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ECB</a:t>
            </a:r>
            <a:r>
              <a:rPr lang="ko-KR" altLang="en-US" dirty="0"/>
              <a:t>를 적용한 시퀀스 다이어그램 예시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00" y="1722398"/>
            <a:ext cx="6142736" cy="33235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8323" y="5342063"/>
            <a:ext cx="5758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9-18] ECB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적용한 시퀀스 다이어그램 예시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9A7FE-FDAC-4BD1-A732-207F88359D30}"/>
              </a:ext>
            </a:extLst>
          </p:cNvPr>
          <p:cNvSpPr txBox="1"/>
          <p:nvPr/>
        </p:nvSpPr>
        <p:spPr>
          <a:xfrm>
            <a:off x="579981" y="5769465"/>
            <a:ext cx="6664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ECB </a:t>
            </a:r>
            <a:r>
              <a:rPr lang="ko-KR" altLang="en-US" dirty="0"/>
              <a:t>모델을 이용하면 </a:t>
            </a:r>
            <a:r>
              <a:rPr lang="ko-KR" altLang="en-US" dirty="0">
                <a:solidFill>
                  <a:srgbClr val="FF0000"/>
                </a:solidFill>
              </a:rPr>
              <a:t>시퀀스 다이어그램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클래스 다이어그램</a:t>
            </a:r>
            <a:r>
              <a:rPr lang="ko-KR" altLang="en-US" dirty="0"/>
              <a:t>과의 관계를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좀 더 효율적으로 이해 및 표현 가능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ECB </a:t>
            </a:r>
            <a:r>
              <a:rPr lang="ko-KR" altLang="en-US" dirty="0">
                <a:sym typeface="Wingdings" panose="05000000000000000000" pitchFamily="2" charset="2"/>
              </a:rPr>
              <a:t>아이콘을 사용하여 해당하는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객체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역할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직관적</a:t>
            </a:r>
            <a:r>
              <a:rPr lang="ko-KR" altLang="en-US" dirty="0">
                <a:sym typeface="Wingdings" panose="05000000000000000000" pitchFamily="2" charset="2"/>
              </a:rPr>
              <a:t>으로 보여줄 수 있음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CC0D2-C403-408D-A152-CC338F21056A}"/>
              </a:ext>
            </a:extLst>
          </p:cNvPr>
          <p:cNvSpPr txBox="1"/>
          <p:nvPr/>
        </p:nvSpPr>
        <p:spPr>
          <a:xfrm>
            <a:off x="2774302" y="1254327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사용자의 입력 및 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출력을 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05DDA-99EC-4A7C-A1A6-B3E62D9AAD81}"/>
              </a:ext>
            </a:extLst>
          </p:cNvPr>
          <p:cNvSpPr txBox="1"/>
          <p:nvPr/>
        </p:nvSpPr>
        <p:spPr>
          <a:xfrm>
            <a:off x="4511869" y="1199178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모델에서 수행할 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수 있는 논리를 구현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570D2-9E97-4AF6-A272-B326F052A200}"/>
              </a:ext>
            </a:extLst>
          </p:cNvPr>
          <p:cNvSpPr txBox="1"/>
          <p:nvPr/>
        </p:nvSpPr>
        <p:spPr>
          <a:xfrm>
            <a:off x="6299418" y="1183794"/>
            <a:ext cx="2258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세분화된 비즈니스 논리와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데이터를 나타냄</a:t>
            </a:r>
            <a:endParaRPr lang="en-US" altLang="ko-K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24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11234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01. </a:t>
            </a:r>
            <a:r>
              <a:rPr lang="ko-KR" altLang="en-US" dirty="0"/>
              <a:t>기존에 작성한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9-9]</a:t>
            </a:r>
            <a:r>
              <a:rPr lang="ko-KR" altLang="en-US" dirty="0"/>
              <a:t>의 시퀀스 다이어그램을 준비한다</a:t>
            </a:r>
            <a:r>
              <a:rPr lang="en-US" altLang="ko-KR" dirty="0"/>
              <a:t>.</a:t>
            </a:r>
          </a:p>
          <a:p>
            <a:pPr marL="355600" indent="-355600">
              <a:tabLst/>
            </a:pPr>
            <a:r>
              <a:rPr lang="en-US" altLang="ko-KR" sz="1400" b="1" dirty="0">
                <a:solidFill>
                  <a:schemeClr val="accent2"/>
                </a:solidFill>
              </a:rPr>
              <a:t>02. </a:t>
            </a:r>
            <a:r>
              <a:rPr lang="en-US" altLang="ko-KR" sz="1400" dirty="0"/>
              <a:t>Boundary</a:t>
            </a:r>
            <a:r>
              <a:rPr lang="ko-KR" altLang="en-US" sz="1400" dirty="0"/>
              <a:t>를 표현하려면 </a:t>
            </a:r>
            <a:r>
              <a:rPr lang="ko-KR" altLang="en-US" sz="1400" dirty="0" err="1"/>
              <a:t>액터</a:t>
            </a:r>
            <a:r>
              <a:rPr lang="en-US" altLang="ko-KR" sz="1400" dirty="0"/>
              <a:t>(Actor)</a:t>
            </a:r>
            <a:r>
              <a:rPr lang="ko-KR" altLang="en-US" sz="1400" dirty="0"/>
              <a:t>와 상호작용하면서 유저 인터페이스의 역할을 하는 개체를 찾아야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역할을 하는 것이 </a:t>
            </a:r>
            <a:r>
              <a:rPr lang="ko-KR" altLang="en-US" sz="1400" dirty="0" err="1">
                <a:solidFill>
                  <a:srgbClr val="FF0000"/>
                </a:solidFill>
              </a:rPr>
              <a:t>모바일폰</a:t>
            </a:r>
            <a:r>
              <a:rPr lang="ko-KR" altLang="en-US" sz="1400" dirty="0" err="1"/>
              <a:t>이므로</a:t>
            </a:r>
            <a:r>
              <a:rPr lang="ko-KR" altLang="en-US" sz="1400" dirty="0"/>
              <a:t> 이를 </a:t>
            </a:r>
            <a:r>
              <a:rPr lang="en-US" altLang="ko-KR" sz="1400" dirty="0">
                <a:solidFill>
                  <a:srgbClr val="FF0000"/>
                </a:solidFill>
              </a:rPr>
              <a:t>Boundary</a:t>
            </a:r>
            <a:r>
              <a:rPr lang="ko-KR" altLang="en-US" sz="1400" dirty="0"/>
              <a:t>로 변경해 준다</a:t>
            </a:r>
            <a:r>
              <a:rPr lang="en-US" altLang="ko-KR" sz="1400" dirty="0"/>
              <a:t>. </a:t>
            </a:r>
            <a:r>
              <a:rPr lang="ko-KR" altLang="en-US" sz="1400" b="1" dirty="0">
                <a:solidFill>
                  <a:srgbClr val="C0504D"/>
                </a:solidFill>
                <a:latin typeface="Arial"/>
              </a:rPr>
              <a:t>①</a:t>
            </a:r>
            <a:r>
              <a:rPr lang="en-US" altLang="ko-KR" sz="1400" dirty="0"/>
              <a:t> </a:t>
            </a:r>
            <a:r>
              <a:rPr lang="ko-KR" altLang="en-US" sz="1400" dirty="0"/>
              <a:t>변경할 ‘생명선</a:t>
            </a:r>
            <a:r>
              <a:rPr lang="en-US" altLang="ko-KR" sz="1400" dirty="0"/>
              <a:t>(Lifeline)’</a:t>
            </a:r>
            <a:r>
              <a:rPr lang="ko-KR" altLang="en-US" sz="1400" dirty="0"/>
              <a:t>을 선택하고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C0504D"/>
                </a:solidFill>
                <a:latin typeface="Arial"/>
              </a:rPr>
              <a:t>② </a:t>
            </a:r>
            <a:r>
              <a:rPr lang="ko-KR" altLang="en-US" sz="1400" dirty="0"/>
              <a:t>마우스의 오른쪽 버튼을 클릭한 후 </a:t>
            </a:r>
            <a:r>
              <a:rPr lang="en-US" altLang="ko-KR" sz="1400" dirty="0"/>
              <a:t>[Stereotypes] &gt; [boundary]</a:t>
            </a:r>
            <a:r>
              <a:rPr lang="ko-KR" altLang="en-US" sz="1400" dirty="0"/>
              <a:t>를 클릭한다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50451" y="6596390"/>
            <a:ext cx="2560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9-19] boundary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 바꾸기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4" name="TextBox 13">
              <a:hlinkClick r:id="rId2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7" y="3105525"/>
            <a:ext cx="5926678" cy="33631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2" descr="C:\Users\user\Dropbox\소프트웨어 창의 설계(교안)\fig(1~15장)\fig9-9.jpg">
            <a:extLst>
              <a:ext uri="{FF2B5EF4-FFF2-40B4-BE49-F238E27FC236}">
                <a16:creationId xmlns:a16="http://schemas.microsoft.com/office/drawing/2014/main" id="{96E0B309-8E8B-4A1E-A09D-35289274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9" y="2986846"/>
            <a:ext cx="2591042" cy="13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CD84E3-A205-41CE-B1AD-9FDABAFA006C}"/>
              </a:ext>
            </a:extLst>
          </p:cNvPr>
          <p:cNvCxnSpPr>
            <a:cxnSpLocks/>
          </p:cNvCxnSpPr>
          <p:nvPr/>
        </p:nvCxnSpPr>
        <p:spPr>
          <a:xfrm flipH="1">
            <a:off x="6388359" y="4393637"/>
            <a:ext cx="1330621" cy="66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6CC244-E546-40D7-AD88-13B5BAAC5F6F}"/>
              </a:ext>
            </a:extLst>
          </p:cNvPr>
          <p:cNvSpPr txBox="1"/>
          <p:nvPr/>
        </p:nvSpPr>
        <p:spPr>
          <a:xfrm>
            <a:off x="7050832" y="46763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793499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93337" y="5049671"/>
            <a:ext cx="397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9-20] boundary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개체가 변경된 화면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7" y="1243307"/>
            <a:ext cx="6237040" cy="3539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608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en-US" altLang="ko-KR" dirty="0"/>
              <a:t>Entity</a:t>
            </a:r>
            <a:r>
              <a:rPr lang="ko-KR" altLang="en-US" dirty="0"/>
              <a:t>를 표현하려면 시퀀스 다이어그램 안에서 데이터를 나타내는 </a:t>
            </a:r>
            <a:r>
              <a:rPr lang="ko-KR" altLang="en-US" dirty="0">
                <a:solidFill>
                  <a:srgbClr val="FF0000"/>
                </a:solidFill>
              </a:rPr>
              <a:t>개체</a:t>
            </a:r>
            <a:r>
              <a:rPr lang="ko-KR" altLang="en-US" dirty="0"/>
              <a:t>를 찾아야 한다</a:t>
            </a:r>
            <a:r>
              <a:rPr lang="en-US" altLang="ko-KR" dirty="0"/>
              <a:t>. </a:t>
            </a:r>
            <a:r>
              <a:rPr lang="ko-KR" altLang="en-US" dirty="0"/>
              <a:t>그 역할을 하는 것이 </a:t>
            </a:r>
            <a:r>
              <a:rPr lang="ko-KR" altLang="en-US" dirty="0" err="1">
                <a:solidFill>
                  <a:srgbClr val="FF0000"/>
                </a:solidFill>
              </a:rPr>
              <a:t>서버컴퓨터</a:t>
            </a:r>
            <a:r>
              <a:rPr lang="ko-KR" altLang="en-US" dirty="0" err="1"/>
              <a:t>이므로</a:t>
            </a:r>
            <a:r>
              <a:rPr lang="ko-KR" altLang="en-US" dirty="0"/>
              <a:t> 이를 </a:t>
            </a:r>
            <a:r>
              <a:rPr lang="en-US" altLang="ko-KR" dirty="0">
                <a:solidFill>
                  <a:srgbClr val="FF0000"/>
                </a:solidFill>
              </a:rPr>
              <a:t>Entity</a:t>
            </a:r>
            <a:r>
              <a:rPr lang="ko-KR" altLang="en-US" dirty="0"/>
              <a:t>로 변경해 준다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C0504D"/>
                </a:solidFill>
                <a:latin typeface="Arial"/>
              </a:rPr>
              <a:t>①</a:t>
            </a:r>
            <a:r>
              <a:rPr lang="en-US" altLang="ko-KR" dirty="0"/>
              <a:t> </a:t>
            </a:r>
            <a:r>
              <a:rPr lang="ko-KR" altLang="en-US" dirty="0"/>
              <a:t>변경할 ‘생명선</a:t>
            </a:r>
            <a:r>
              <a:rPr lang="en-US" altLang="ko-KR" dirty="0"/>
              <a:t>(Lifeline)’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C0504D"/>
                </a:solidFill>
                <a:latin typeface="Arial"/>
              </a:rPr>
              <a:t>②</a:t>
            </a:r>
            <a:r>
              <a:rPr lang="en-US" altLang="ko-KR" dirty="0"/>
              <a:t> </a:t>
            </a:r>
            <a:r>
              <a:rPr lang="ko-KR" altLang="en-US" dirty="0"/>
              <a:t>마우스의 오른쪽 버튼을 클릭한 후 </a:t>
            </a:r>
            <a:r>
              <a:rPr lang="en-US" altLang="ko-KR" dirty="0"/>
              <a:t>[Stereotypes] &gt; [entity]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0363" y="6436960"/>
            <a:ext cx="280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9-21] entity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 바꾸기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5" y="2637997"/>
            <a:ext cx="6318422" cy="35854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3852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766" y="5183016"/>
            <a:ext cx="39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9-22] entity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개체가 변경된 화면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8" y="1243307"/>
            <a:ext cx="6311555" cy="35815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5465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en-US" altLang="ko-KR" dirty="0"/>
              <a:t>Entity</a:t>
            </a:r>
            <a:r>
              <a:rPr lang="ko-KR" altLang="en-US" dirty="0"/>
              <a:t>를 표현하려면 </a:t>
            </a:r>
            <a:r>
              <a:rPr lang="en-US" altLang="ko-KR" dirty="0"/>
              <a:t>[boundary]</a:t>
            </a:r>
            <a:r>
              <a:rPr lang="ko-KR" altLang="en-US" dirty="0"/>
              <a:t>와 </a:t>
            </a:r>
            <a:r>
              <a:rPr lang="en-US" altLang="ko-KR" dirty="0"/>
              <a:t>[entity] </a:t>
            </a:r>
            <a:r>
              <a:rPr lang="ko-KR" altLang="en-US" dirty="0"/>
              <a:t>사이에서 </a:t>
            </a:r>
            <a:r>
              <a:rPr lang="ko-KR" altLang="en-US" dirty="0">
                <a:solidFill>
                  <a:srgbClr val="FF0000"/>
                </a:solidFill>
              </a:rPr>
              <a:t>명령의 실행을 조정하는 개체</a:t>
            </a:r>
            <a:r>
              <a:rPr lang="ko-KR" altLang="en-US" dirty="0"/>
              <a:t>를 찾아야 한다</a:t>
            </a:r>
            <a:r>
              <a:rPr lang="en-US" altLang="ko-KR" dirty="0"/>
              <a:t>. </a:t>
            </a:r>
            <a:r>
              <a:rPr lang="ko-KR" altLang="en-US" dirty="0"/>
              <a:t>그 역할을 하는 것이 </a:t>
            </a:r>
            <a:r>
              <a:rPr lang="ko-KR" altLang="en-US" dirty="0" err="1">
                <a:solidFill>
                  <a:srgbClr val="FF0000"/>
                </a:solidFill>
              </a:rPr>
              <a:t>웹서버</a:t>
            </a:r>
            <a:r>
              <a:rPr lang="ko-KR" altLang="en-US" dirty="0" err="1"/>
              <a:t>이므로</a:t>
            </a:r>
            <a:r>
              <a:rPr lang="ko-KR" altLang="en-US" dirty="0"/>
              <a:t> 이를 </a:t>
            </a:r>
            <a:r>
              <a:rPr lang="en-US" altLang="ko-KR" dirty="0">
                <a:solidFill>
                  <a:srgbClr val="FF0000"/>
                </a:solidFill>
              </a:rPr>
              <a:t>Control</a:t>
            </a:r>
            <a:r>
              <a:rPr lang="ko-KR" altLang="en-US" dirty="0"/>
              <a:t>로 변경해 준다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b="1" dirty="0">
                <a:solidFill>
                  <a:srgbClr val="C0504D"/>
                </a:solidFill>
                <a:latin typeface="Arial"/>
              </a:rPr>
              <a:t>①</a:t>
            </a:r>
            <a:r>
              <a:rPr lang="en-US" altLang="ko-KR" dirty="0"/>
              <a:t> </a:t>
            </a:r>
            <a:r>
              <a:rPr lang="ko-KR" altLang="en-US" dirty="0"/>
              <a:t>변경할 ‘생명선</a:t>
            </a:r>
            <a:r>
              <a:rPr lang="en-US" altLang="ko-KR" dirty="0"/>
              <a:t>(Lifeline)’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C0504D"/>
                </a:solidFill>
                <a:latin typeface="Arial"/>
              </a:rPr>
              <a:t>② </a:t>
            </a:r>
            <a:r>
              <a:rPr lang="ko-KR" altLang="en-US" dirty="0"/>
              <a:t>마우스의 오른쪽 버튼을 클릭한 후 </a:t>
            </a:r>
            <a:r>
              <a:rPr lang="en-US" altLang="ko-KR" dirty="0"/>
              <a:t>[Stereotypes] &gt; [control]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2463" y="6353773"/>
            <a:ext cx="3174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9-23] control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 바꾸기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2" y="2641895"/>
            <a:ext cx="6311555" cy="35815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2937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3956" y="4960799"/>
            <a:ext cx="3249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9-24] control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개체가 변경된 화면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37" y="1246728"/>
            <a:ext cx="6311555" cy="35815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495300" y="5616569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3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 요</a:t>
            </a:r>
          </a:p>
        </p:txBody>
      </p:sp>
      <p:pic>
        <p:nvPicPr>
          <p:cNvPr id="7" name="_x58012816" descr="EMB00000fa81510">
            <a:extLst>
              <a:ext uri="{FF2B5EF4-FFF2-40B4-BE49-F238E27FC236}">
                <a16:creationId xmlns:a16="http://schemas.microsoft.com/office/drawing/2014/main" id="{5268ACF6-725F-4495-B482-690D7079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5" y="582710"/>
            <a:ext cx="6750212" cy="51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A893DF7A-85BC-4B42-99F2-CE8DE8CD0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033" y="6275290"/>
            <a:ext cx="2084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dirty="0"/>
              <a:t>&lt; </a:t>
            </a:r>
            <a:r>
              <a:rPr lang="ko-KR" altLang="en-US" sz="1600" dirty="0"/>
              <a:t>뷰와 다이어그램 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9886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957807"/>
            <a:ext cx="6737699" cy="4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99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936759"/>
            <a:ext cx="6737699" cy="27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MVC </a:t>
            </a:r>
            <a:r>
              <a:rPr lang="ko-KR" altLang="en-US" dirty="0"/>
              <a:t>모델과 </a:t>
            </a:r>
            <a:r>
              <a:rPr lang="en-US" altLang="ko-KR" dirty="0"/>
              <a:t>ECB </a:t>
            </a:r>
            <a:r>
              <a:rPr lang="ko-KR" altLang="en-US" dirty="0"/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7892" y="6581083"/>
            <a:ext cx="4202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9-26]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ECB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바꾼 화면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3D24B22-9D04-D201-E221-87E9537B0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8"/>
          <a:stretch/>
        </p:blipFill>
        <p:spPr>
          <a:xfrm>
            <a:off x="3369253" y="3557639"/>
            <a:ext cx="5367466" cy="30234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내용 개체 틀 2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1C16E7AB-B18C-4050-50E3-47EA34CA1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" b="7778"/>
          <a:stretch/>
        </p:blipFill>
        <p:spPr>
          <a:xfrm>
            <a:off x="239958" y="569831"/>
            <a:ext cx="5033817" cy="28700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62561" y="3557639"/>
            <a:ext cx="3395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9-25]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주문을 받다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꺾인 연결선 14"/>
          <p:cNvCxnSpPr>
            <a:stCxn id="9" idx="3"/>
          </p:cNvCxnSpPr>
          <p:nvPr/>
        </p:nvCxnSpPr>
        <p:spPr>
          <a:xfrm>
            <a:off x="5273775" y="2004853"/>
            <a:ext cx="1041688" cy="150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0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포스터</a:t>
            </a:r>
            <a:r>
              <a:rPr lang="en-US" altLang="ko-KR" dirty="0"/>
              <a:t> </a:t>
            </a:r>
            <a:r>
              <a:rPr lang="ko-KR" altLang="en-US" dirty="0"/>
              <a:t>게시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/>
              <a:t>포스터를 벽에 직접 붙이기보다는 스마트 보드 등을 사용하여 수시로 게시물을 올리겠다는 아이디어에 기반한 다이어그램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067" y="6156615"/>
            <a:ext cx="5462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9-27]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포스터 게시 시스템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시퀀스 다이어그램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8" y="2372172"/>
            <a:ext cx="6145993" cy="36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9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220524"/>
            <a:ext cx="7112000" cy="16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3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495300" y="1279771"/>
            <a:ext cx="8356600" cy="11234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5600" indent="-355600">
              <a:buAutoNum type="arabicPeriod"/>
              <a:tabLst/>
            </a:pPr>
            <a:r>
              <a:rPr lang="ko-KR" altLang="en-US" dirty="0"/>
              <a:t>포스터 </a:t>
            </a:r>
            <a:r>
              <a:rPr lang="ko-KR" altLang="en-US" dirty="0" err="1"/>
              <a:t>게시자와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포스터를 기재하는 화면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포스터 프로세서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포스터를 저장하는 데이터베이스</a:t>
            </a:r>
            <a:r>
              <a:rPr lang="ko-KR" altLang="en-US" dirty="0"/>
              <a:t>를 ‘</a:t>
            </a:r>
            <a:r>
              <a:rPr lang="ko-KR" altLang="en-US" dirty="0" err="1"/>
              <a:t>액터</a:t>
            </a:r>
            <a:r>
              <a:rPr lang="en-US" altLang="ko-KR" dirty="0"/>
              <a:t>(Actor)’</a:t>
            </a:r>
            <a:r>
              <a:rPr lang="ko-KR" altLang="en-US" dirty="0"/>
              <a:t>로 생성한다</a:t>
            </a:r>
            <a:r>
              <a:rPr lang="en-US" altLang="ko-KR" dirty="0"/>
              <a:t>.</a:t>
            </a:r>
          </a:p>
          <a:p>
            <a:pPr marL="355600" indent="-355600">
              <a:buAutoNum type="arabicPeriod"/>
              <a:tabLst/>
            </a:pPr>
            <a:endParaRPr lang="en-US" altLang="ko-KR" dirty="0"/>
          </a:p>
          <a:p>
            <a:pPr marL="355600" indent="-355600">
              <a:buAutoNum type="arabicPeriod"/>
              <a:tabLst/>
            </a:pPr>
            <a:endParaRPr lang="en-US" altLang="ko-KR" dirty="0"/>
          </a:p>
          <a:p>
            <a:pPr marL="355600" indent="-355600">
              <a:buAutoNum type="arabicPeriod"/>
              <a:tabLst/>
            </a:pPr>
            <a:endParaRPr lang="en-US" altLang="ko-KR" dirty="0"/>
          </a:p>
          <a:p>
            <a:pPr marL="355600" indent="-355600">
              <a:buAutoNum type="arabicPeriod"/>
              <a:tabLst/>
            </a:pPr>
            <a:endParaRPr lang="en-US" altLang="ko-KR" dirty="0"/>
          </a:p>
          <a:p>
            <a:pPr marL="355600" indent="-355600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02. </a:t>
            </a:r>
            <a:r>
              <a:rPr lang="ko-KR" altLang="en-US" dirty="0"/>
              <a:t>게시자가 등록하기를 생성하면</a:t>
            </a:r>
            <a:r>
              <a:rPr lang="en-US" altLang="ko-KR" dirty="0"/>
              <a:t>, </a:t>
            </a:r>
            <a:r>
              <a:rPr lang="ko-KR" altLang="en-US" dirty="0"/>
              <a:t>프로세서에 의해 포스터 등록 화면이 나타난다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9" name="Google Shape;31;p4"/>
          <p:cNvSpPr txBox="1">
            <a:spLocks/>
          </p:cNvSpPr>
          <p:nvPr/>
        </p:nvSpPr>
        <p:spPr>
          <a:xfrm>
            <a:off x="495300" y="985648"/>
            <a:ext cx="1557494" cy="2941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1600" dirty="0"/>
              <a:t>실습 따라 하기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" y="1279771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5530" y="627575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9-29]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118761" y="995903"/>
            <a:ext cx="733139" cy="246221"/>
            <a:chOff x="8118761" y="995903"/>
            <a:chExt cx="733139" cy="246221"/>
          </a:xfrm>
        </p:grpSpPr>
        <p:sp>
          <p:nvSpPr>
            <p:cNvPr id="14" name="TextBox 13">
              <a:hlinkClick r:id="rId2"/>
            </p:cNvPr>
            <p:cNvSpPr txBox="1"/>
            <p:nvPr/>
          </p:nvSpPr>
          <p:spPr>
            <a:xfrm>
              <a:off x="8118761" y="995903"/>
              <a:ext cx="733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>
                  <a:solidFill>
                    <a:schemeClr val="accent1"/>
                  </a:solidFill>
                  <a:latin typeface="+mn-ea"/>
                  <a:ea typeface="+mn-ea"/>
                </a:rPr>
                <a:t>ㄷ동영상</a:t>
              </a:r>
              <a:endParaRPr lang="ko-KR" altLang="en-US" sz="10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8762" y="1064048"/>
              <a:ext cx="230913" cy="14638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" y="4390287"/>
            <a:ext cx="5240020" cy="2147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" y="2059409"/>
            <a:ext cx="5157302" cy="17514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75530" y="3549268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9-28]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90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8618" y="5317172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9-30]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03. </a:t>
            </a:r>
            <a:r>
              <a:rPr lang="ko-KR" altLang="en-US" dirty="0"/>
              <a:t>게시자가 포스터를 업로드하면</a:t>
            </a:r>
            <a:r>
              <a:rPr lang="en-US" altLang="ko-KR" dirty="0"/>
              <a:t>, </a:t>
            </a:r>
            <a:r>
              <a:rPr lang="ko-KR" altLang="en-US" dirty="0"/>
              <a:t>프로세서는 포스터를 데이터베이스에 전송하고 저장한다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928736"/>
            <a:ext cx="7137400" cy="35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6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4336" y="5811811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9-31]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95300" y="943444"/>
            <a:ext cx="8356600" cy="3842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96938" marR="0" lvl="0" indent="0" algn="l" defTabSz="914400" rtl="0" eaLnBrk="1" fontAlgn="auto" latinLnBrk="0" hangingPunct="1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+mj-lt"/>
              <a:buNone/>
              <a:tabLst>
                <a:tab pos="449263" algn="l"/>
              </a:tabLst>
              <a:defRPr sz="16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L="533400" marR="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239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363" indent="-360363" defTabSz="179388">
              <a:tabLst/>
            </a:pPr>
            <a:r>
              <a:rPr lang="en-US" altLang="ko-KR" b="1" dirty="0">
                <a:solidFill>
                  <a:schemeClr val="accent2"/>
                </a:solidFill>
              </a:rPr>
              <a:t>04. </a:t>
            </a:r>
            <a:r>
              <a:rPr lang="ko-KR" altLang="en-US" dirty="0"/>
              <a:t>데이터베이스에 저장을 완료하면</a:t>
            </a:r>
            <a:r>
              <a:rPr lang="en-US" altLang="ko-KR" dirty="0"/>
              <a:t>, </a:t>
            </a:r>
            <a:r>
              <a:rPr lang="ko-KR" altLang="en-US" dirty="0"/>
              <a:t>프로세서가 “포스터 게시 완료” 메시지를 화면에 출력한다</a:t>
            </a:r>
            <a:r>
              <a:rPr lang="en-US" altLang="ko-KR" dirty="0"/>
              <a:t>.</a:t>
            </a:r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94" y="1989760"/>
            <a:ext cx="6883400" cy="408366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95300" y="6378569"/>
            <a:ext cx="8356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00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사이버</a:t>
            </a:r>
            <a:r>
              <a:rPr lang="en-US" altLang="ko-KR" dirty="0"/>
              <a:t> </a:t>
            </a:r>
            <a:r>
              <a:rPr lang="ko-KR" altLang="en-US" dirty="0"/>
              <a:t>캠퍼스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547079"/>
            <a:ext cx="7150100" cy="2256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4445000"/>
            <a:ext cx="7150100" cy="12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사이버</a:t>
            </a:r>
            <a:r>
              <a:rPr lang="en-US" altLang="ko-KR" dirty="0"/>
              <a:t> </a:t>
            </a:r>
            <a:r>
              <a:rPr lang="ko-KR" altLang="en-US" dirty="0"/>
              <a:t>캠퍼스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학생</a:t>
            </a:r>
            <a:r>
              <a:rPr lang="ko-KR" altLang="en-US" dirty="0"/>
              <a:t>이라는 </a:t>
            </a:r>
            <a:r>
              <a:rPr lang="ko-KR" altLang="en-US" dirty="0" err="1"/>
              <a:t>액터와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인터페이스의 역할</a:t>
            </a:r>
            <a:r>
              <a:rPr lang="ko-KR" altLang="en-US" dirty="0"/>
              <a:t>을 해줄 객체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메인 프로세서 역할</a:t>
            </a:r>
            <a:r>
              <a:rPr lang="ko-KR" altLang="en-US" dirty="0"/>
              <a:t>을 해줄 객체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데이터베이스 역할</a:t>
            </a:r>
            <a:r>
              <a:rPr lang="ko-KR" altLang="en-US" dirty="0"/>
              <a:t>을 해줄 객체를 생성한다</a:t>
            </a:r>
            <a:r>
              <a:rPr lang="en-US" altLang="ko-KR" dirty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9818" y="3993970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9-32]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36" y="2287725"/>
            <a:ext cx="5623228" cy="1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" y="588574"/>
            <a:ext cx="8356600" cy="1446514"/>
          </a:xfrm>
        </p:spPr>
        <p:txBody>
          <a:bodyPr/>
          <a:lstStyle/>
          <a:p>
            <a:r>
              <a:rPr lang="ko-KR" altLang="en-US" dirty="0"/>
              <a:t>시퀀스 다이어그램 생성 화면 예시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60102" y="6269426"/>
            <a:ext cx="2724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 예시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user\Dropbox\소프트웨어 창의 설계(교안)\fig(1~15장)\fig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11" y="1311831"/>
            <a:ext cx="6551552" cy="47571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26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학생이 로그인하면 </a:t>
            </a:r>
            <a:r>
              <a:rPr lang="ko-KR" altLang="en-US" dirty="0"/>
              <a:t>인터페이스는 메인 프로세서에 로그인 정보를 요청하고</a:t>
            </a:r>
            <a:r>
              <a:rPr lang="en-US" altLang="ko-KR" dirty="0"/>
              <a:t>, </a:t>
            </a:r>
            <a:r>
              <a:rPr lang="ko-KR" altLang="en-US" dirty="0"/>
              <a:t>데이터베이스에서 확인을 거친 뒤 인터페이스에서 </a:t>
            </a:r>
            <a:r>
              <a:rPr lang="en-US" altLang="ko-KR" dirty="0"/>
              <a:t>&lt;</a:t>
            </a:r>
            <a:r>
              <a:rPr lang="ko-KR" altLang="en-US" dirty="0"/>
              <a:t>메인 메뉴</a:t>
            </a:r>
            <a:r>
              <a:rPr lang="en-US" altLang="ko-KR" dirty="0"/>
              <a:t>&gt; </a:t>
            </a:r>
            <a:r>
              <a:rPr lang="ko-KR" altLang="en-US" dirty="0"/>
              <a:t>창을 띄운다</a:t>
            </a:r>
            <a:r>
              <a:rPr lang="en-US" altLang="ko-KR" dirty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90464" y="4548060"/>
            <a:ext cx="2331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9-33]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진행 과정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" y="2049962"/>
            <a:ext cx="6955497" cy="19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32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ko-KR" altLang="en-US" dirty="0" err="1">
                <a:solidFill>
                  <a:srgbClr val="FF0000"/>
                </a:solidFill>
              </a:rPr>
              <a:t>로그인에</a:t>
            </a:r>
            <a:r>
              <a:rPr lang="ko-KR" altLang="en-US" dirty="0">
                <a:solidFill>
                  <a:srgbClr val="FF0000"/>
                </a:solidFill>
              </a:rPr>
              <a:t> 성공하면</a:t>
            </a:r>
            <a:r>
              <a:rPr lang="ko-KR" altLang="en-US" dirty="0"/>
              <a:t> 학생은 해당 교과목 강의실을 선택하고</a:t>
            </a:r>
            <a:r>
              <a:rPr lang="en-US" altLang="ko-KR" dirty="0"/>
              <a:t>, </a:t>
            </a:r>
            <a:r>
              <a:rPr lang="ko-KR" altLang="en-US" dirty="0"/>
              <a:t>메인 프로세서는 해당 강의실을 활성화한다</a:t>
            </a:r>
            <a:r>
              <a:rPr lang="en-US" altLang="ko-KR" dirty="0"/>
              <a:t>. </a:t>
            </a:r>
            <a:r>
              <a:rPr lang="ko-KR" altLang="en-US" dirty="0"/>
              <a:t>인터페이스는 </a:t>
            </a:r>
            <a:r>
              <a:rPr lang="en-US" altLang="ko-KR" dirty="0"/>
              <a:t>&lt;</a:t>
            </a:r>
            <a:r>
              <a:rPr lang="ko-KR" altLang="en-US" dirty="0"/>
              <a:t>강의실 메뉴</a:t>
            </a:r>
            <a:r>
              <a:rPr lang="en-US" altLang="ko-KR" dirty="0"/>
              <a:t>&gt; </a:t>
            </a:r>
            <a:r>
              <a:rPr lang="ko-KR" altLang="en-US" dirty="0"/>
              <a:t>창을 띄운다</a:t>
            </a:r>
            <a:r>
              <a:rPr lang="en-US" altLang="ko-KR" dirty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1468" y="4545185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9-34]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091730"/>
            <a:ext cx="6883400" cy="27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ko-KR" altLang="en-US" dirty="0">
                <a:solidFill>
                  <a:srgbClr val="FF0000"/>
                </a:solidFill>
              </a:rPr>
              <a:t>학생이 과제를 업로드하면</a:t>
            </a:r>
            <a:r>
              <a:rPr lang="en-US" altLang="ko-KR" dirty="0"/>
              <a:t>, </a:t>
            </a:r>
            <a:r>
              <a:rPr lang="ko-KR" altLang="en-US" dirty="0"/>
              <a:t>인터페이스는 메인 </a:t>
            </a:r>
            <a:r>
              <a:rPr lang="ko-KR" altLang="en-US" dirty="0" err="1"/>
              <a:t>프로세서에게</a:t>
            </a:r>
            <a:r>
              <a:rPr lang="ko-KR" altLang="en-US" dirty="0"/>
              <a:t> 과제 업로드를 요청하고</a:t>
            </a:r>
            <a:r>
              <a:rPr lang="en-US" altLang="ko-KR" dirty="0"/>
              <a:t>, </a:t>
            </a:r>
            <a:r>
              <a:rPr lang="ko-KR" altLang="en-US" dirty="0"/>
              <a:t>데이터베이스는 과제를 저장하고</a:t>
            </a:r>
            <a:r>
              <a:rPr lang="en-US" altLang="ko-KR" dirty="0"/>
              <a:t>, </a:t>
            </a:r>
            <a:r>
              <a:rPr lang="ko-KR" altLang="en-US" dirty="0"/>
              <a:t>인터페이스는 </a:t>
            </a:r>
            <a:r>
              <a:rPr lang="en-US" altLang="ko-KR" dirty="0"/>
              <a:t>&lt;</a:t>
            </a:r>
            <a:r>
              <a:rPr lang="ko-KR" altLang="en-US" dirty="0"/>
              <a:t>업로드 완료</a:t>
            </a:r>
            <a:r>
              <a:rPr lang="en-US" altLang="ko-KR" dirty="0"/>
              <a:t>&gt;</a:t>
            </a:r>
            <a:r>
              <a:rPr lang="ko-KR" altLang="en-US" dirty="0"/>
              <a:t>라는 팝업 창을 띄운다</a:t>
            </a:r>
            <a:r>
              <a:rPr lang="en-US" altLang="ko-KR" dirty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927" y="5980826"/>
            <a:ext cx="8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9-35]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014651"/>
            <a:ext cx="7073827" cy="4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웹응용</a:t>
            </a:r>
            <a:r>
              <a:rPr lang="ko-KR" altLang="en-US" dirty="0"/>
              <a:t> 사례연구 따라 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08100"/>
          </a:xfrm>
        </p:spPr>
        <p:txBody>
          <a:bodyPr/>
          <a:lstStyle/>
          <a:p>
            <a:r>
              <a:rPr lang="ko-KR" altLang="en-US" dirty="0"/>
              <a:t>도서관 대출 시스템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521769"/>
            <a:ext cx="6743128" cy="11998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89655"/>
            <a:ext cx="6743128" cy="11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3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실습문제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8" y="5009012"/>
            <a:ext cx="7132320" cy="794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977186"/>
            <a:ext cx="7115175" cy="314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" y="2236023"/>
            <a:ext cx="7132320" cy="777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" y="3928088"/>
            <a:ext cx="7109460" cy="3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32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팀별 </a:t>
            </a:r>
            <a:r>
              <a:rPr lang="ko-KR" altLang="en-US" dirty="0">
                <a:solidFill>
                  <a:srgbClr val="FF0000"/>
                </a:solidFill>
              </a:rPr>
              <a:t>시퀀스  다이어그램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ko-KR" altLang="en-US" dirty="0"/>
              <a:t>핵심 기능별</a:t>
            </a:r>
            <a:r>
              <a:rPr lang="en-US" altLang="ko-KR" dirty="0"/>
              <a:t>(</a:t>
            </a:r>
            <a:r>
              <a:rPr lang="ko-KR" altLang="en-US" dirty="0" err="1"/>
              <a:t>유스케이스</a:t>
            </a:r>
            <a:r>
              <a:rPr lang="en-US" altLang="ko-KR" dirty="0"/>
              <a:t>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1"/>
            <a:r>
              <a:rPr lang="en-US" altLang="ko-KR" dirty="0"/>
              <a:t>ECB </a:t>
            </a:r>
            <a:r>
              <a:rPr lang="ko-KR" altLang="en-US" dirty="0"/>
              <a:t>모델을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차주 수업에서 각 </a:t>
            </a:r>
            <a:r>
              <a:rPr lang="ko-KR" altLang="en-US" dirty="0" err="1"/>
              <a:t>팀별</a:t>
            </a:r>
            <a:r>
              <a:rPr lang="ko-KR" altLang="en-US" dirty="0"/>
              <a:t> 발표</a:t>
            </a:r>
            <a:endParaRPr lang="en-US" altLang="ko-KR" dirty="0"/>
          </a:p>
          <a:p>
            <a:pPr lvl="1"/>
            <a:r>
              <a:rPr lang="en-US" altLang="ko-KR" dirty="0"/>
              <a:t>PPT </a:t>
            </a:r>
            <a:r>
              <a:rPr lang="ko-KR" altLang="en-US" dirty="0"/>
              <a:t>파일로 작성 또는 제출 문서를 기반으로 발표</a:t>
            </a:r>
            <a:endParaRPr lang="en-US" altLang="ko-KR" dirty="0"/>
          </a:p>
          <a:p>
            <a:pPr lvl="1"/>
            <a:r>
              <a:rPr lang="ko-KR" altLang="en-US" dirty="0"/>
              <a:t>다음 수업 전까지 </a:t>
            </a:r>
            <a:r>
              <a:rPr lang="en-US" altLang="ko-KR" dirty="0"/>
              <a:t>e-campus </a:t>
            </a:r>
            <a:r>
              <a:rPr lang="ko-KR" altLang="en-US" dirty="0"/>
              <a:t>제출 </a:t>
            </a:r>
          </a:p>
        </p:txBody>
      </p:sp>
    </p:spTree>
    <p:extLst>
      <p:ext uri="{BB962C8B-B14F-4D97-AF65-F5344CB8AC3E}">
        <p14:creationId xmlns:p14="http://schemas.microsoft.com/office/powerpoint/2010/main" val="1836773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71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3700" y="510406"/>
            <a:ext cx="8356600" cy="1990524"/>
          </a:xfrm>
        </p:spPr>
        <p:txBody>
          <a:bodyPr/>
          <a:lstStyle/>
          <a:p>
            <a:pPr algn="just"/>
            <a:r>
              <a:rPr lang="ko-KR" altLang="en-US" dirty="0"/>
              <a:t>시퀀스 다이어그램</a:t>
            </a:r>
            <a:r>
              <a:rPr lang="en-US" altLang="ko-KR" dirty="0"/>
              <a:t>(Sequence Diagram)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 algn="just"/>
            <a:r>
              <a:rPr lang="ko-KR" altLang="en-US" dirty="0"/>
              <a:t>시스템 </a:t>
            </a:r>
            <a:r>
              <a:rPr lang="ko-KR" altLang="en-US" dirty="0">
                <a:solidFill>
                  <a:srgbClr val="FF0000"/>
                </a:solidFill>
              </a:rPr>
              <a:t>세부사항</a:t>
            </a:r>
            <a:r>
              <a:rPr lang="ko-KR" altLang="en-US" dirty="0"/>
              <a:t>들의 </a:t>
            </a:r>
            <a:r>
              <a:rPr lang="ko-KR" altLang="en-US" dirty="0">
                <a:solidFill>
                  <a:srgbClr val="FF0000"/>
                </a:solidFill>
              </a:rPr>
              <a:t>진행 과정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시간적 흐름</a:t>
            </a:r>
            <a:r>
              <a:rPr lang="ko-KR" altLang="en-US" dirty="0"/>
              <a:t>을 표현할 수 있는 다이어그램임</a:t>
            </a:r>
            <a:endParaRPr lang="en-US" altLang="ko-KR" dirty="0"/>
          </a:p>
          <a:p>
            <a:pPr lvl="1" algn="just"/>
            <a:r>
              <a:rPr lang="ko-KR" altLang="en-US" dirty="0">
                <a:solidFill>
                  <a:srgbClr val="FF0000"/>
                </a:solidFill>
              </a:rPr>
              <a:t>사용사례</a:t>
            </a:r>
            <a:r>
              <a:rPr lang="ko-KR" altLang="en-US" dirty="0"/>
              <a:t>나 클래스의 </a:t>
            </a:r>
            <a:r>
              <a:rPr lang="ko-KR" altLang="en-US" dirty="0">
                <a:solidFill>
                  <a:srgbClr val="FF0000"/>
                </a:solidFill>
              </a:rPr>
              <a:t>오퍼레이션</a:t>
            </a:r>
            <a:r>
              <a:rPr lang="ko-KR" altLang="en-US" dirty="0"/>
              <a:t>을 </a:t>
            </a:r>
            <a:r>
              <a:rPr lang="ko-KR" altLang="en-US" dirty="0" err="1">
                <a:solidFill>
                  <a:srgbClr val="FF0000"/>
                </a:solidFill>
              </a:rPr>
              <a:t>시각화</a:t>
            </a:r>
            <a:r>
              <a:rPr lang="ko-KR" altLang="en-US" dirty="0" err="1"/>
              <a:t>하는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 algn="just"/>
            <a:r>
              <a:rPr lang="ko-KR" altLang="en-US" dirty="0"/>
              <a:t>시스템 안에 존재하는 </a:t>
            </a:r>
            <a:r>
              <a:rPr lang="ko-KR" altLang="en-US" dirty="0">
                <a:solidFill>
                  <a:srgbClr val="FF0000"/>
                </a:solidFill>
              </a:rPr>
              <a:t>다양한 객체</a:t>
            </a:r>
            <a:r>
              <a:rPr lang="ko-KR" altLang="en-US" dirty="0"/>
              <a:t>가 프로세스에 맞추어 </a:t>
            </a:r>
            <a:r>
              <a:rPr lang="ko-KR" altLang="en-US" dirty="0">
                <a:solidFill>
                  <a:srgbClr val="FF0000"/>
                </a:solidFill>
              </a:rPr>
              <a:t>어떻게 작업을 처리하는 지를 시간 순서</a:t>
            </a:r>
            <a:r>
              <a:rPr lang="ko-KR" altLang="en-US" dirty="0"/>
              <a:t>대로 표현할 수 있는 다이어그램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pPr algn="just"/>
            <a:r>
              <a:rPr lang="ko-KR" altLang="en-US" dirty="0"/>
              <a:t>시퀀스 다이어그램</a:t>
            </a:r>
            <a:r>
              <a:rPr lang="en-US" altLang="ko-KR" dirty="0"/>
              <a:t>(Sequence Diagram)</a:t>
            </a:r>
            <a:r>
              <a:rPr lang="ko-KR" altLang="en-US" dirty="0"/>
              <a:t> 구성요소</a:t>
            </a:r>
            <a:endParaRPr lang="en-US" altLang="ko-KR" dirty="0"/>
          </a:p>
          <a:p>
            <a:pPr marL="717550" lvl="1" indent="-361950" algn="just">
              <a:buNone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❶ </a:t>
            </a:r>
            <a:r>
              <a:rPr lang="ko-KR" altLang="en-US" dirty="0" err="1">
                <a:solidFill>
                  <a:srgbClr val="FF0000"/>
                </a:solidFill>
              </a:rPr>
              <a:t>액터</a:t>
            </a:r>
            <a:r>
              <a:rPr lang="en-US" altLang="ko-KR" dirty="0">
                <a:solidFill>
                  <a:srgbClr val="FF0000"/>
                </a:solidFill>
              </a:rPr>
              <a:t>(actor ) </a:t>
            </a:r>
            <a:r>
              <a:rPr lang="en-US" altLang="ko-KR" dirty="0"/>
              <a:t>: </a:t>
            </a:r>
            <a:r>
              <a:rPr lang="ko-KR" altLang="en-US" dirty="0"/>
              <a:t>시스템을 사용하는 사람이나 외부 시스템을 의미한다</a:t>
            </a:r>
            <a:r>
              <a:rPr lang="en-US" altLang="ko-KR" dirty="0"/>
              <a:t>.</a:t>
            </a:r>
          </a:p>
          <a:p>
            <a:pPr marL="717550" lvl="1" indent="-361950" algn="just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❷ </a:t>
            </a:r>
            <a:r>
              <a:rPr lang="ko-KR" altLang="en-US" dirty="0">
                <a:solidFill>
                  <a:srgbClr val="FF0000"/>
                </a:solidFill>
              </a:rPr>
              <a:t>객체</a:t>
            </a:r>
            <a:r>
              <a:rPr lang="en-US" altLang="ko-KR" dirty="0">
                <a:solidFill>
                  <a:srgbClr val="FF0000"/>
                </a:solidFill>
              </a:rPr>
              <a:t>(object ) </a:t>
            </a:r>
            <a:r>
              <a:rPr lang="en-US" altLang="ko-KR" dirty="0"/>
              <a:t>: </a:t>
            </a:r>
            <a:r>
              <a:rPr lang="ko-KR" altLang="en-US" dirty="0"/>
              <a:t>시스템 내에서 객체와 객체</a:t>
            </a:r>
            <a:r>
              <a:rPr lang="en-US" altLang="ko-KR" dirty="0"/>
              <a:t>, </a:t>
            </a:r>
            <a:r>
              <a:rPr lang="ko-KR" altLang="en-US" dirty="0"/>
              <a:t>객체와 </a:t>
            </a:r>
            <a:r>
              <a:rPr lang="ko-KR" altLang="en-US" dirty="0" err="1"/>
              <a:t>액터가</a:t>
            </a:r>
            <a:r>
              <a:rPr lang="ko-KR" altLang="en-US" dirty="0"/>
              <a:t> 상호작용하는 개체를 의미한다</a:t>
            </a:r>
            <a:r>
              <a:rPr lang="en-US" altLang="ko-KR" dirty="0"/>
              <a:t>.</a:t>
            </a:r>
          </a:p>
          <a:p>
            <a:pPr marL="717550" lvl="1" indent="-361950" algn="just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❸ </a:t>
            </a:r>
            <a:r>
              <a:rPr lang="ko-KR" altLang="en-US" dirty="0">
                <a:solidFill>
                  <a:srgbClr val="FF0000"/>
                </a:solidFill>
              </a:rPr>
              <a:t>메시지</a:t>
            </a:r>
            <a:r>
              <a:rPr lang="en-US" altLang="ko-KR" dirty="0">
                <a:solidFill>
                  <a:srgbClr val="FF0000"/>
                </a:solidFill>
              </a:rPr>
              <a:t>(message) </a:t>
            </a:r>
            <a:r>
              <a:rPr lang="en-US" altLang="ko-KR" dirty="0"/>
              <a:t>: </a:t>
            </a:r>
            <a:r>
              <a:rPr lang="ko-KR" altLang="en-US" dirty="0"/>
              <a:t>객체 간의 상호작용을 의미한다</a:t>
            </a:r>
            <a:r>
              <a:rPr lang="en-US" altLang="ko-KR" dirty="0"/>
              <a:t>. </a:t>
            </a:r>
            <a:r>
              <a:rPr lang="ko-KR" altLang="en-US" dirty="0"/>
              <a:t>수평의 화살표 방향으로 진행되는 것을 의미한다</a:t>
            </a:r>
            <a:r>
              <a:rPr lang="en-US" altLang="ko-KR" dirty="0"/>
              <a:t>.</a:t>
            </a:r>
          </a:p>
          <a:p>
            <a:pPr marL="717550" lvl="1" indent="-361950" algn="just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❹ </a:t>
            </a:r>
            <a:r>
              <a:rPr lang="ko-KR" altLang="en-US" dirty="0">
                <a:solidFill>
                  <a:srgbClr val="FF0000"/>
                </a:solidFill>
              </a:rPr>
              <a:t>생명선</a:t>
            </a:r>
            <a:r>
              <a:rPr lang="en-US" altLang="ko-KR" dirty="0">
                <a:solidFill>
                  <a:srgbClr val="FF0000"/>
                </a:solidFill>
              </a:rPr>
              <a:t>(lifeline) </a:t>
            </a:r>
            <a:r>
              <a:rPr lang="en-US" altLang="ko-KR" dirty="0"/>
              <a:t>: </a:t>
            </a:r>
            <a:r>
              <a:rPr lang="ko-KR" altLang="en-US" dirty="0"/>
              <a:t>객체가 존재할 수 있는 시간을 의미한다</a:t>
            </a:r>
            <a:r>
              <a:rPr lang="en-US" altLang="ko-KR" dirty="0"/>
              <a:t>. </a:t>
            </a:r>
            <a:r>
              <a:rPr lang="ko-KR" altLang="en-US" dirty="0"/>
              <a:t>객체가 소멸되면 생명선도 함께 소멸된다</a:t>
            </a:r>
            <a:r>
              <a:rPr lang="en-US" altLang="ko-KR" dirty="0"/>
              <a:t>.</a:t>
            </a:r>
          </a:p>
          <a:p>
            <a:pPr marL="717550" lvl="1" indent="-361950" algn="just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❺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활성화</a:t>
            </a:r>
            <a:r>
              <a:rPr lang="en-US" altLang="ko-KR" dirty="0">
                <a:solidFill>
                  <a:srgbClr val="FF0000"/>
                </a:solidFill>
              </a:rPr>
              <a:t>(activation )</a:t>
            </a:r>
            <a:r>
              <a:rPr lang="en-US" altLang="ko-KR" dirty="0"/>
              <a:t> : </a:t>
            </a:r>
            <a:r>
              <a:rPr lang="ko-KR" altLang="en-US" dirty="0"/>
              <a:t>객체가 활성화된 기간을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22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pic>
        <p:nvPicPr>
          <p:cNvPr id="2050" name="Picture 2" descr="C:\Users\user\Dropbox\소프트웨어 창의 설계(교안)\fig(1~15장)\fig9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20" y="1289995"/>
            <a:ext cx="5914742" cy="48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0444" y="6382213"/>
            <a:ext cx="3321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9-2] </a:t>
            </a:r>
            <a:r>
              <a:rPr lang="ko-KR" altLang="en-US" sz="11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다이어그램의 구성요소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2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시퀀스 다이어그램의 구성요소 </a:t>
            </a:r>
            <a:r>
              <a:rPr lang="en-US" altLang="ko-KR" dirty="0"/>
              <a:t>: </a:t>
            </a:r>
            <a:r>
              <a:rPr lang="ko-KR" altLang="en-US" dirty="0"/>
              <a:t>사물</a:t>
            </a:r>
            <a:r>
              <a:rPr lang="en-US" altLang="ko-KR" dirty="0"/>
              <a:t>(Things)</a:t>
            </a:r>
          </a:p>
          <a:p>
            <a:pPr lvl="1"/>
            <a:r>
              <a:rPr lang="ko-KR" altLang="en-US" dirty="0"/>
              <a:t>생명선 또는 </a:t>
            </a:r>
            <a:r>
              <a:rPr lang="en-US" altLang="ko-KR" dirty="0"/>
              <a:t>Lifeline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3074" name="Picture 2" descr="C:\Users\user\Dropbox\소프트웨어 창의 설계(교안)\fig(1~15장)\표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5" y="2139460"/>
            <a:ext cx="7128608" cy="356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5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시퀀스 다이어그램 개념 알기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08100"/>
          </a:xfrm>
        </p:spPr>
        <p:txBody>
          <a:bodyPr/>
          <a:lstStyle/>
          <a:p>
            <a:r>
              <a:rPr lang="ko-KR" altLang="en-US" dirty="0"/>
              <a:t>시퀀스 다이어그램의 구성요소 </a:t>
            </a:r>
            <a:r>
              <a:rPr lang="en-US" altLang="ko-KR" dirty="0"/>
              <a:t>: </a:t>
            </a:r>
            <a:r>
              <a:rPr lang="ko-KR" altLang="en-US" dirty="0"/>
              <a:t>관계</a:t>
            </a:r>
            <a:r>
              <a:rPr lang="en-US" altLang="ko-KR" dirty="0"/>
              <a:t>(Relationships)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메시지</a:t>
            </a:r>
            <a:r>
              <a:rPr lang="en-US" altLang="ko-KR" dirty="0">
                <a:solidFill>
                  <a:srgbClr val="FF0000"/>
                </a:solidFill>
              </a:rPr>
              <a:t>(Message)</a:t>
            </a:r>
            <a:r>
              <a:rPr lang="ko-KR" altLang="en-US" dirty="0"/>
              <a:t>가 가장 많이 쓰임</a:t>
            </a:r>
            <a:endParaRPr lang="en-US" altLang="ko-KR" dirty="0"/>
          </a:p>
          <a:p>
            <a:pPr lvl="1"/>
            <a:r>
              <a:rPr lang="ko-KR" altLang="en-US" dirty="0"/>
              <a:t>이는 프로그래밍 코드의 </a:t>
            </a:r>
            <a:r>
              <a:rPr lang="ko-KR" altLang="en-US" dirty="0">
                <a:solidFill>
                  <a:srgbClr val="FF0000"/>
                </a:solidFill>
              </a:rPr>
              <a:t>호출</a:t>
            </a:r>
            <a:r>
              <a:rPr lang="en-US" altLang="ko-KR" dirty="0">
                <a:solidFill>
                  <a:srgbClr val="FF0000"/>
                </a:solidFill>
              </a:rPr>
              <a:t>(call )</a:t>
            </a:r>
            <a:r>
              <a:rPr lang="ko-KR" altLang="en-US" dirty="0"/>
              <a:t>과 밀접한 관계가 있음</a:t>
            </a:r>
          </a:p>
        </p:txBody>
      </p:sp>
      <p:pic>
        <p:nvPicPr>
          <p:cNvPr id="4099" name="Picture 3" descr="C:\Users\user\Dropbox\소프트웨어 창의 설계(교안)\fig(1~15장)\표9-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90" y="2481384"/>
            <a:ext cx="7133979" cy="352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6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1933</Words>
  <Application>Microsoft Office PowerPoint</Application>
  <PresentationFormat>화면 슬라이드 쇼(4:3)</PresentationFormat>
  <Paragraphs>207</Paragraphs>
  <Slides>56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굴림</vt:lpstr>
      <vt:lpstr>Malgun Gothic</vt:lpstr>
      <vt:lpstr>Malgun Gothic</vt:lpstr>
      <vt:lpstr>Arial</vt:lpstr>
      <vt:lpstr>Wingdings</vt:lpstr>
      <vt:lpstr>Office 테마</vt:lpstr>
      <vt:lpstr>PowerPoint 프레젠테이션</vt:lpstr>
      <vt:lpstr>목 차</vt:lpstr>
      <vt:lpstr>개 요</vt:lpstr>
      <vt:lpstr>개 요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9.1 시퀀스 다이어그램 개념 알기</vt:lpstr>
      <vt:lpstr>PowerPoint 프레젠테이션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9.2 MVC 모델과 ECB 모델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9.3 웹응용 사례연구 따라 하기</vt:lpstr>
      <vt:lpstr>실습문제</vt:lpstr>
      <vt:lpstr>과제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98</cp:revision>
  <dcterms:modified xsi:type="dcterms:W3CDTF">2025-11-25T09:45:34Z</dcterms:modified>
</cp:coreProperties>
</file>